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48" r:id="rId2"/>
    <p:sldMasterId id="2147483667" r:id="rId3"/>
  </p:sldMasterIdLst>
  <p:sldIdLst>
    <p:sldId id="261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A0B"/>
    <a:srgbClr val="CF9D0F"/>
    <a:srgbClr val="120C06"/>
    <a:srgbClr val="DAA510"/>
    <a:srgbClr val="F7DD93"/>
    <a:srgbClr val="F5D373"/>
    <a:srgbClr val="F3C953"/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760" y="176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467" y="1329267"/>
            <a:ext cx="2751666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29267"/>
            <a:ext cx="280569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8" y="1329267"/>
            <a:ext cx="2870200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2467" y="2946400"/>
            <a:ext cx="2751666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946400"/>
            <a:ext cx="280569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668" y="2946400"/>
            <a:ext cx="2870200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62467" y="4677839"/>
            <a:ext cx="2751666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77839"/>
            <a:ext cx="2805692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32668" y="4677839"/>
            <a:ext cx="2870200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7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1456269"/>
            <a:ext cx="4224866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456269"/>
            <a:ext cx="4106333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0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8" y="1278466"/>
            <a:ext cx="4131733" cy="23461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1" y="1278468"/>
            <a:ext cx="4174067" cy="234617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8" y="3793066"/>
            <a:ext cx="4131733" cy="245133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1" y="3793068"/>
            <a:ext cx="4174067" cy="245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4" y="1303867"/>
            <a:ext cx="2794000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03867"/>
            <a:ext cx="2822625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03867"/>
            <a:ext cx="2853266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4" y="2878669"/>
            <a:ext cx="2794000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878669"/>
            <a:ext cx="2822625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878669"/>
            <a:ext cx="2864958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4" y="4610108"/>
            <a:ext cx="2794000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10108"/>
            <a:ext cx="2822625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4610108"/>
            <a:ext cx="2864958" cy="15754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8873067" cy="47498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600200"/>
            <a:ext cx="4191000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6" y="1600200"/>
            <a:ext cx="4351865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4000" y="1371600"/>
            <a:ext cx="4216401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667" y="1371600"/>
            <a:ext cx="4207934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4000" y="3784602"/>
            <a:ext cx="4216401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6667" y="3784600"/>
            <a:ext cx="4207934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6138333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90133"/>
            <a:ext cx="8847667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50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8924509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2953383"/>
            <a:ext cx="5096935" cy="949854"/>
          </a:xfrm>
        </p:spPr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Navx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Path planning for a tactical unmanned ground vehicle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Alvin </a:t>
            </a:r>
            <a:r>
              <a:rPr lang="en-US" dirty="0" err="1">
                <a:solidFill>
                  <a:schemeClr val="tx1"/>
                </a:solidFill>
              </a:rPr>
              <a:t>O’Garro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Jacob </a:t>
            </a:r>
            <a:r>
              <a:rPr lang="en-US" dirty="0" err="1">
                <a:solidFill>
                  <a:schemeClr val="tx1"/>
                </a:solidFill>
              </a:rPr>
              <a:t>Jeong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Antony Samuel</a:t>
            </a:r>
          </a:p>
          <a:p>
            <a:r>
              <a:rPr lang="en-US" dirty="0" err="1">
                <a:solidFill>
                  <a:schemeClr val="tx1"/>
                </a:solidFill>
              </a:rPr>
              <a:t>Kartik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sastry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4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456269"/>
            <a:ext cx="8395303" cy="47656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Coordinating GIS requirements with Mr. </a:t>
            </a:r>
            <a:r>
              <a:rPr lang="en-US" b="1" dirty="0" err="1">
                <a:solidFill>
                  <a:schemeClr val="bg1"/>
                </a:solidFill>
              </a:rPr>
              <a:t>McGonagle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Experimentation/Discussion of mapping and path planning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Detailed, system level block diagram for software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8" y="1361542"/>
            <a:ext cx="8830733" cy="4673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High-level path-planning for an existing mobile robot, the Tactical Unmanned Ground Vehicle (TUGV)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Input: High-resolution LIDAR point-cloud data with point classification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Output: A set of “waypoints” that the TUGV can navigate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Current Strategy: Graph-based</a:t>
            </a:r>
          </a:p>
          <a:p>
            <a:r>
              <a:rPr lang="en-US" b="1" dirty="0">
                <a:solidFill>
                  <a:schemeClr val="bg1"/>
                </a:solidFill>
              </a:rPr>
              <a:t>Motivation: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Mission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Intelligence, Surveillance, and Reconnaissance (ISR)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Area Scanning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Two major Components: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Mapping/Representation (discrete vs. continuous)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Planning Algorithms (coupled with representation)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00604" y="3542771"/>
            <a:ext cx="3687233" cy="81945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Tx/>
              <a:buNone/>
              <a:defRPr sz="18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9758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 typeface="Lucida Grande"/>
              <a:buChar char="•"/>
              <a:defRPr sz="1575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 typeface="Arial"/>
              <a:buChar char="•"/>
              <a:defRPr sz="1575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Emergency Situation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Warehousing/Material Handling</a:t>
            </a:r>
          </a:p>
        </p:txBody>
      </p:sp>
    </p:spTree>
    <p:extLst>
      <p:ext uri="{BB962C8B-B14F-4D97-AF65-F5344CB8AC3E}">
        <p14:creationId xmlns:p14="http://schemas.microsoft.com/office/powerpoint/2010/main" val="201134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Project Description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Qualitative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Construct a graph model of a geographic area and assign edge weights per information extracted from LIDAR data and fundamental vehicle limitations.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Compute the single-source, least-cost path to a specified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Translate the result of the graph search into a sequence of waypoints; Transmit the waypoints to the TUGV.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Specifications: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95339"/>
              </p:ext>
            </p:extLst>
          </p:nvPr>
        </p:nvGraphicFramePr>
        <p:xfrm>
          <a:off x="5296796" y="2027714"/>
          <a:ext cx="3237766" cy="2947035"/>
        </p:xfrm>
        <a:graphic>
          <a:graphicData uri="http://schemas.openxmlformats.org/drawingml/2006/table">
            <a:tbl>
              <a:tblPr/>
              <a:tblGrid>
                <a:gridCol w="138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 Station Parameter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Minimum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Requirements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Clock Speed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 GHz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RAM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 GB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Disk/Flash Memory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256 GB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I/O</a:t>
                      </a:r>
                      <a:endParaRPr lang="en-US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802.11n Wi-Fi</a:t>
                      </a:r>
                      <a:endParaRPr lang="pt-BR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USB Serial Interface</a:t>
                      </a:r>
                      <a:endParaRPr lang="pt-BR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2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Design Approach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Design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Global Path planning on base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Discrete </a:t>
            </a:r>
            <a:r>
              <a:rPr lang="en-US" dirty="0">
                <a:solidFill>
                  <a:schemeClr val="bg1"/>
                </a:solidFill>
              </a:rPr>
              <a:t>map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Graph-based search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Waypoints to TUGV</a:t>
            </a:r>
          </a:p>
          <a:p>
            <a:r>
              <a:rPr lang="en-US" b="1" dirty="0">
                <a:solidFill>
                  <a:schemeClr val="bg1"/>
                </a:solidFill>
              </a:rPr>
              <a:t>Codes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LAS, Serial, </a:t>
            </a:r>
            <a:r>
              <a:rPr lang="en-US" dirty="0" err="1">
                <a:solidFill>
                  <a:schemeClr val="bg1"/>
                </a:solidFill>
              </a:rPr>
              <a:t>Wifi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Constraints, Alternatives, Tradeoffs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Preprocessed vs raw LiDAR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Base Station Computation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Resolution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lh5.googleusercontent.com/sQt5AGjtbuKXH7eU_UaUEzm38uqulJXt6YKSnobFGWN0WICieO7DAQok-Mrs5yWtuUgGAGSZN4GTPA7a7A_XOczXL0lxARWw4Acbl82uLrUQvDm9w16Fm5BoYlBscQVQO4ZaBwV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71" y="1770594"/>
            <a:ext cx="4835329" cy="34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Schedule/Milestones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456269"/>
            <a:ext cx="8675157" cy="4765611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Documentation/Website maintenance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 main tasks:</a:t>
            </a:r>
          </a:p>
          <a:p>
            <a:pPr marL="635508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Data Acquisition, Preprocessing</a:t>
            </a:r>
          </a:p>
          <a:p>
            <a:pPr marL="635508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Developing Representation</a:t>
            </a:r>
          </a:p>
          <a:p>
            <a:pPr marL="635508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Implementing Path Planning Algorithm</a:t>
            </a:r>
          </a:p>
          <a:p>
            <a:pPr lvl="1" indent="0">
              <a:buNone/>
            </a:pPr>
            <a:endParaRPr lang="en-US" sz="1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Schedule/Milestones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456269"/>
            <a:ext cx="8675157" cy="4765611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Week 2-5: Data acquisition, preprocessing (Jacob, Antony)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Week 2-7: Develop code for data representation (Kartik)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Week 2-9: Implementing path planning algorithm (Alvin)</a:t>
            </a:r>
          </a:p>
          <a:p>
            <a:pPr fontAlgn="base"/>
            <a:endParaRPr lang="en-US" sz="1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Week 2-4: Integrating with Team B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Week 10-11: Output generation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Design reviews</a:t>
            </a:r>
          </a:p>
          <a:p>
            <a:pPr lvl="1" fontAlgn="base"/>
            <a:r>
              <a:rPr lang="en-US" sz="1400" dirty="0">
                <a:solidFill>
                  <a:schemeClr val="bg1"/>
                </a:solidFill>
              </a:rPr>
              <a:t>Critical design review: Week 8</a:t>
            </a:r>
          </a:p>
          <a:p>
            <a:pPr lvl="1" fontAlgn="base"/>
            <a:r>
              <a:rPr lang="en-US" sz="1400" dirty="0">
                <a:solidFill>
                  <a:schemeClr val="bg1"/>
                </a:solidFill>
              </a:rPr>
              <a:t>Technical readiness review: Week 12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Week 14-15: Testing + Expo prep</a:t>
            </a:r>
          </a:p>
        </p:txBody>
      </p:sp>
    </p:spTree>
    <p:extLst>
      <p:ext uri="{BB962C8B-B14F-4D97-AF65-F5344CB8AC3E}">
        <p14:creationId xmlns:p14="http://schemas.microsoft.com/office/powerpoint/2010/main" val="280820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Project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295698"/>
            <a:ext cx="3350684" cy="4765611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Data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Processing Checkpoints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Waypoints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Final Verification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501122" y="2013482"/>
            <a:ext cx="271462" cy="3330044"/>
          </a:xfrm>
          <a:prstGeom prst="downArrow">
            <a:avLst/>
          </a:prstGeom>
          <a:gradFill>
            <a:gsLst>
              <a:gs pos="0">
                <a:srgbClr val="EEB211"/>
              </a:gs>
              <a:gs pos="100000">
                <a:schemeClr val="tx1">
                  <a:lumMod val="95000"/>
                </a:schemeClr>
              </a:gs>
            </a:gsLst>
          </a:gradFill>
          <a:ln>
            <a:solidFill>
              <a:srgbClr val="CF9D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5116" y="1295698"/>
            <a:ext cx="1570566" cy="1041102"/>
          </a:xfrm>
          <a:prstGeom prst="rect">
            <a:avLst/>
          </a:prstGeom>
          <a:solidFill>
            <a:srgbClr val="F7DD93"/>
          </a:solidFill>
          <a:ln w="19050">
            <a:solidFill>
              <a:srgbClr val="A17A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120C06"/>
                </a:solidFill>
              </a:rPr>
              <a:t>Pre-Processed LiDAR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3112" y="2120595"/>
            <a:ext cx="1570566" cy="1041102"/>
          </a:xfrm>
          <a:prstGeom prst="rect">
            <a:avLst/>
          </a:prstGeom>
          <a:solidFill>
            <a:srgbClr val="F5D373"/>
          </a:solidFill>
          <a:ln w="19050">
            <a:solidFill>
              <a:srgbClr val="A17A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120C06"/>
                </a:solidFill>
              </a:rPr>
              <a:t>Visualization of Step #1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41108" y="2945492"/>
            <a:ext cx="1570566" cy="1041102"/>
          </a:xfrm>
          <a:prstGeom prst="rect">
            <a:avLst/>
          </a:prstGeom>
          <a:solidFill>
            <a:srgbClr val="F3C953"/>
          </a:solidFill>
          <a:ln w="19050">
            <a:solidFill>
              <a:srgbClr val="A17A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120C06"/>
                </a:solidFill>
              </a:rPr>
              <a:t>Visualization of Step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9104" y="3770389"/>
            <a:ext cx="1570566" cy="1041102"/>
          </a:xfrm>
          <a:prstGeom prst="rect">
            <a:avLst/>
          </a:prstGeom>
          <a:solidFill>
            <a:srgbClr val="EEB211"/>
          </a:solidFill>
          <a:ln w="19050">
            <a:solidFill>
              <a:srgbClr val="A17A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120C06"/>
                </a:solidFill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37100" y="4595286"/>
            <a:ext cx="1570566" cy="1041102"/>
          </a:xfrm>
          <a:prstGeom prst="rect">
            <a:avLst/>
          </a:prstGeom>
          <a:solidFill>
            <a:srgbClr val="DAA510"/>
          </a:solidFill>
          <a:ln w="19050">
            <a:solidFill>
              <a:srgbClr val="A17A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20C06"/>
                </a:solidFill>
              </a:rPr>
              <a:t>Waypoints Visualization overlaid on map</a:t>
            </a:r>
          </a:p>
        </p:txBody>
      </p:sp>
    </p:spTree>
    <p:extLst>
      <p:ext uri="{BB962C8B-B14F-4D97-AF65-F5344CB8AC3E}">
        <p14:creationId xmlns:p14="http://schemas.microsoft.com/office/powerpoint/2010/main" val="383248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Harris Corporation is an American Technology Company, Defense Contractor, and IT services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With a single customers, our product captures its intended market by following requirements requested by the direct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Working with Mr. </a:t>
            </a:r>
            <a:r>
              <a:rPr lang="en-US" b="1" dirty="0" err="1">
                <a:solidFill>
                  <a:schemeClr val="bg1"/>
                </a:solidFill>
              </a:rPr>
              <a:t>McGonagle</a:t>
            </a:r>
            <a:r>
              <a:rPr lang="en-US" b="1" dirty="0">
                <a:solidFill>
                  <a:schemeClr val="bg1"/>
                </a:solidFill>
              </a:rPr>
              <a:t> to establish and read all technical specifications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lh5.googleusercontent.com/vBbGIGAuS-MKVtOtNY31xUGtfYhmWkt2IvsGZweqtIb8UAOWqIo2Nakij1oxlVTRPnNeeA877ni-THmLPXGLaDz1u1xO_V5nv9awoQw_GzZ357TVY-v_zQhAFYZxUQEn3HOTp-f2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7" y="2987675"/>
            <a:ext cx="3810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3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1709738"/>
            <a:ext cx="4224866" cy="45121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Deliverables are all software-related and don’t have any hardware-related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Cost is solely a function of software salary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8288336"/>
              </p:ext>
            </p:extLst>
          </p:nvPr>
        </p:nvGraphicFramePr>
        <p:xfrm>
          <a:off x="4749800" y="1709738"/>
          <a:ext cx="3784600" cy="382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AMOUNT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(USD)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Alvin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O’Garro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Salary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$6587.20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Jacob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Jeong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Salary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$6587.20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Antony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Samuel Salary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$6587.20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Kartik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Sastry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Salary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$6587.20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$26,348.80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2838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182</TotalTime>
  <Words>479</Words>
  <Application>Microsoft Macintosh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Grande</vt:lpstr>
      <vt:lpstr>Roboto Light</vt:lpstr>
      <vt:lpstr>Custom Design</vt:lpstr>
      <vt:lpstr>Main</vt:lpstr>
      <vt:lpstr>White Main</vt:lpstr>
      <vt:lpstr>  Navx: </vt:lpstr>
      <vt:lpstr>Introduction</vt:lpstr>
      <vt:lpstr>Project Description and Goals</vt:lpstr>
      <vt:lpstr>Design Approach Details</vt:lpstr>
      <vt:lpstr>Schedule/Milestones</vt:lpstr>
      <vt:lpstr>Schedule/Milestones</vt:lpstr>
      <vt:lpstr>Project Demonstration</vt:lpstr>
      <vt:lpstr>Marketing analysis</vt:lpstr>
      <vt:lpstr>Cost Analysis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2016-03-09T16:46:53Z</dcterms:created>
  <dcterms:modified xsi:type="dcterms:W3CDTF">2018-10-02T20:26:50Z</dcterms:modified>
</cp:coreProperties>
</file>