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7026275" cy="9312275"/>
  <p:embeddedFontLst>
    <p:embeddedFont>
      <p:font typeface="Arial Black" panose="020B0A04020102020204" pitchFamily="34" charset="0"/>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164" y="9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1650" cy="463550"/>
          </a:xfrm>
          <a:prstGeom prst="rect">
            <a:avLst/>
          </a:prstGeom>
          <a:noFill/>
          <a:ln>
            <a:noFill/>
          </a:ln>
        </p:spPr>
        <p:txBody>
          <a:bodyPr spcFirstLastPara="1" wrap="square" lIns="93325" tIns="46650" rIns="93325" bIns="4665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984625" y="0"/>
            <a:ext cx="3041650" cy="463550"/>
          </a:xfrm>
          <a:prstGeom prst="rect">
            <a:avLst/>
          </a:prstGeom>
          <a:noFill/>
          <a:ln>
            <a:noFill/>
          </a:ln>
        </p:spPr>
        <p:txBody>
          <a:bodyPr spcFirstLastPara="1" wrap="square" lIns="93325" tIns="46650" rIns="93325" bIns="4665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3450" y="4422775"/>
            <a:ext cx="5159375" cy="4189413"/>
          </a:xfrm>
          <a:prstGeom prst="rect">
            <a:avLst/>
          </a:prstGeom>
          <a:noFill/>
          <a:ln>
            <a:noFill/>
          </a:ln>
        </p:spPr>
        <p:txBody>
          <a:bodyPr spcFirstLastPara="1" wrap="square" lIns="93325" tIns="46650" rIns="93325" bIns="46650" anchor="t" anchorCtr="0"/>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8725"/>
            <a:ext cx="3041650" cy="463550"/>
          </a:xfrm>
          <a:prstGeom prst="rect">
            <a:avLst/>
          </a:prstGeom>
          <a:noFill/>
          <a:ln>
            <a:noFill/>
          </a:ln>
        </p:spPr>
        <p:txBody>
          <a:bodyPr spcFirstLastPara="1" wrap="square" lIns="93325" tIns="46650" rIns="93325" bIns="4665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984625" y="8848725"/>
            <a:ext cx="3041650" cy="46355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114574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sldNum" idx="12"/>
          </p:nvPr>
        </p:nvSpPr>
        <p:spPr>
          <a:xfrm>
            <a:off x="3984625" y="8848725"/>
            <a:ext cx="3041650" cy="46355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a:solidFill>
                <a:schemeClr val="dk1"/>
              </a:solidFill>
              <a:latin typeface="Times New Roman"/>
              <a:ea typeface="Times New Roman"/>
              <a:cs typeface="Times New Roman"/>
              <a:sym typeface="Times New Roman"/>
            </a:endParaRPr>
          </a:p>
        </p:txBody>
      </p:sp>
      <p:sp>
        <p:nvSpPr>
          <p:cNvPr id="39" name="Google Shape;39;p1:notes"/>
          <p:cNvSpPr>
            <a:spLocks noGrp="1" noRot="1" noChangeAspect="1"/>
          </p:cNvSpPr>
          <p:nvPr>
            <p:ph type="sldImg" idx="2"/>
          </p:nvPr>
        </p:nvSpPr>
        <p:spPr>
          <a:xfrm>
            <a:off x="1185863"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 name="Google Shape;40;p1:notes"/>
          <p:cNvSpPr txBox="1">
            <a:spLocks noGrp="1"/>
          </p:cNvSpPr>
          <p:nvPr>
            <p:ph type="body" idx="1"/>
          </p:nvPr>
        </p:nvSpPr>
        <p:spPr>
          <a:xfrm>
            <a:off x="703263" y="4424363"/>
            <a:ext cx="5619750" cy="4189412"/>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SzPts val="1400"/>
              <a:buNone/>
            </a:pPr>
            <a:r>
              <a:rPr lang="en-US" sz="1400" b="0" i="0" u="none" strike="noStrike" cap="none">
                <a:solidFill>
                  <a:schemeClr val="dk1"/>
                </a:solidFill>
                <a:latin typeface="Arial"/>
                <a:ea typeface="Arial"/>
                <a:cs typeface="Arial"/>
                <a:sym typeface="Arial"/>
              </a:rPr>
              <a:t>Instructions: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Title page helps organize the presentation. </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49251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sldNum" idx="12"/>
          </p:nvPr>
        </p:nvSpPr>
        <p:spPr>
          <a:xfrm>
            <a:off x="3984625" y="8848725"/>
            <a:ext cx="3041650" cy="46355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10</a:t>
            </a:fld>
            <a:endParaRPr sz="1200">
              <a:solidFill>
                <a:schemeClr val="dk1"/>
              </a:solidFill>
              <a:latin typeface="Times New Roman"/>
              <a:ea typeface="Times New Roman"/>
              <a:cs typeface="Times New Roman"/>
              <a:sym typeface="Times New Roman"/>
            </a:endParaRPr>
          </a:p>
        </p:txBody>
      </p:sp>
      <p:sp>
        <p:nvSpPr>
          <p:cNvPr id="144" name="Google Shape;144;p10: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p10:notes"/>
          <p:cNvSpPr txBox="1">
            <a:spLocks noGrp="1"/>
          </p:cNvSpPr>
          <p:nvPr>
            <p:ph type="body" idx="1"/>
          </p:nvPr>
        </p:nvSpPr>
        <p:spPr>
          <a:xfrm>
            <a:off x="933450" y="4422775"/>
            <a:ext cx="5159375" cy="4189413"/>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Define TPMs definitions (as required)</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Define lower-level TPMs</a:t>
            </a:r>
            <a:endParaRPr/>
          </a:p>
          <a:p>
            <a:pPr marL="457200" marR="0" lvl="1"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Define and allocate lower level TPMs to CIs (as appropriate)</a:t>
            </a:r>
            <a:endParaRPr/>
          </a:p>
          <a:p>
            <a:pPr marL="457200" marR="0" lvl="1"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To support system TPMs and/or measure key internal risk items</a:t>
            </a:r>
            <a:endParaRPr/>
          </a:p>
          <a:p>
            <a:pPr marL="457200" marR="0" lvl="1"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Document the calculation method used to combine lower-level TPMs into the system TPM</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Initiate TPM tracking</a:t>
            </a:r>
            <a:endParaRPr/>
          </a:p>
          <a:p>
            <a:pPr marL="457200" marR="0" lvl="1"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Disseminate results to the program team (consider display boards)</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Outputs</a:t>
            </a:r>
            <a:endParaRPr/>
          </a:p>
          <a:p>
            <a:pPr marL="457200" marR="0" lvl="1"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TPM definitions (revised)</a:t>
            </a:r>
            <a:endParaRPr/>
          </a:p>
          <a:p>
            <a:pPr marL="457200" marR="0" lvl="1"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Performance predictions</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6941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txBox="1">
            <a:spLocks noGrp="1"/>
          </p:cNvSpPr>
          <p:nvPr>
            <p:ph type="sldNum" idx="12"/>
          </p:nvPr>
        </p:nvSpPr>
        <p:spPr>
          <a:xfrm>
            <a:off x="3984625" y="8848725"/>
            <a:ext cx="3041650" cy="46355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11</a:t>
            </a:fld>
            <a:endParaRPr sz="1200">
              <a:solidFill>
                <a:schemeClr val="dk1"/>
              </a:solidFill>
              <a:latin typeface="Times New Roman"/>
              <a:ea typeface="Times New Roman"/>
              <a:cs typeface="Times New Roman"/>
              <a:sym typeface="Times New Roman"/>
            </a:endParaRPr>
          </a:p>
        </p:txBody>
      </p:sp>
      <p:sp>
        <p:nvSpPr>
          <p:cNvPr id="153" name="Google Shape;153;p11: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4" name="Google Shape;154;p11:notes"/>
          <p:cNvSpPr txBox="1">
            <a:spLocks noGrp="1"/>
          </p:cNvSpPr>
          <p:nvPr>
            <p:ph type="body" idx="1"/>
          </p:nvPr>
        </p:nvSpPr>
        <p:spPr>
          <a:xfrm>
            <a:off x="933450" y="4422775"/>
            <a:ext cx="5159375" cy="4189413"/>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235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sldNum" idx="12"/>
          </p:nvPr>
        </p:nvSpPr>
        <p:spPr>
          <a:xfrm>
            <a:off x="3984625" y="8848725"/>
            <a:ext cx="3041650" cy="46355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12</a:t>
            </a:fld>
            <a:endParaRPr sz="1200">
              <a:solidFill>
                <a:schemeClr val="dk1"/>
              </a:solidFill>
              <a:latin typeface="Times New Roman"/>
              <a:ea typeface="Times New Roman"/>
              <a:cs typeface="Times New Roman"/>
              <a:sym typeface="Times New Roman"/>
            </a:endParaRPr>
          </a:p>
        </p:txBody>
      </p:sp>
      <p:sp>
        <p:nvSpPr>
          <p:cNvPr id="161" name="Google Shape;161;p12: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 name="Google Shape;162;p12:notes"/>
          <p:cNvSpPr txBox="1">
            <a:spLocks noGrp="1"/>
          </p:cNvSpPr>
          <p:nvPr>
            <p:ph type="body" idx="1"/>
          </p:nvPr>
        </p:nvSpPr>
        <p:spPr>
          <a:xfrm>
            <a:off x="933450" y="4422775"/>
            <a:ext cx="5159375" cy="4189413"/>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84530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sldNum" idx="12"/>
          </p:nvPr>
        </p:nvSpPr>
        <p:spPr>
          <a:xfrm>
            <a:off x="3984625" y="8848725"/>
            <a:ext cx="3041650" cy="46355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13</a:t>
            </a:fld>
            <a:endParaRPr sz="1200">
              <a:solidFill>
                <a:schemeClr val="dk1"/>
              </a:solidFill>
              <a:latin typeface="Times New Roman"/>
              <a:ea typeface="Times New Roman"/>
              <a:cs typeface="Times New Roman"/>
              <a:sym typeface="Times New Roman"/>
            </a:endParaRPr>
          </a:p>
        </p:txBody>
      </p:sp>
      <p:sp>
        <p:nvSpPr>
          <p:cNvPr id="169" name="Google Shape;169;p13: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13:notes"/>
          <p:cNvSpPr txBox="1">
            <a:spLocks noGrp="1"/>
          </p:cNvSpPr>
          <p:nvPr>
            <p:ph type="body" idx="1"/>
          </p:nvPr>
        </p:nvSpPr>
        <p:spPr>
          <a:xfrm>
            <a:off x="933450" y="4422775"/>
            <a:ext cx="5159375" cy="4189413"/>
          </a:xfrm>
          <a:prstGeom prst="rect">
            <a:avLst/>
          </a:prstGeom>
          <a:noFill/>
          <a:ln>
            <a:noFill/>
          </a:ln>
        </p:spPr>
        <p:txBody>
          <a:bodyPr spcFirstLastPara="1" wrap="square" lIns="93325" tIns="46650" rIns="93325" bIns="46650" anchor="t" anchorCtr="0">
            <a:noAutofit/>
          </a:bodyPr>
          <a:lstStyle/>
          <a:p>
            <a:pPr marL="0" marR="0" lvl="0"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Identify major system technical risks</a:t>
            </a:r>
            <a:endParaRPr/>
          </a:p>
          <a:p>
            <a:pPr marL="457200" marR="0" lvl="1"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Concerted effort to identify problems in each technical area</a:t>
            </a:r>
            <a:endParaRPr/>
          </a:p>
          <a:p>
            <a:pPr marL="457200" marR="0" lvl="1"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Involve key Customer technical contacts</a:t>
            </a:r>
            <a:endParaRPr/>
          </a:p>
          <a:p>
            <a:pPr marL="0" marR="0" lvl="0"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Classify (cost, schedule, and/or technical) and quantify (impact) for each risk</a:t>
            </a:r>
            <a:endParaRPr/>
          </a:p>
          <a:p>
            <a:pPr marL="457200" marR="0" lvl="1"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Estimate Probability of Risk Element Occurrence (Po)</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Very High Risk 90%</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High Risk 75%</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Medium Risk 50%</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Low Risk 25%</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Very Low Risk 10%</a:t>
            </a:r>
            <a:endParaRPr/>
          </a:p>
          <a:p>
            <a:pPr marL="457200" marR="0" lvl="1"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Establish/maintain a "watch list“</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Estimate cost impacts, including material, schedule, and/or labor costs (for contingency plan)</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Weight Proposal costs and current estimated costs based on Po</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Evaluate on a monthly basis</a:t>
            </a:r>
            <a:endParaRPr/>
          </a:p>
          <a:p>
            <a:pPr marL="0" marR="0" lvl="0"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Create risk reduction plans and schedules</a:t>
            </a:r>
            <a:endParaRPr/>
          </a:p>
          <a:p>
            <a:pPr marL="457200" marR="0" lvl="1"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Submit to Customer for review and approval prior to implementation</a:t>
            </a:r>
            <a:endParaRPr/>
          </a:p>
          <a:p>
            <a:pPr marL="457200" marR="0" lvl="1"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Update at the end of each phase or upon identification of a new risk item</a:t>
            </a:r>
            <a:endParaRPr/>
          </a:p>
          <a:p>
            <a:pPr marL="457200" marR="0" lvl="1"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Develop contingency plans and costs in the event that the risk is realized</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Statement and assessment of risk/problem</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Consequence of failure</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Activities undertaken to prevent risk form occurring, if possible</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Steps to take if the risk occurs</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Alternatives considered with risk and cost of each</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Implementation impact statement (cost/schedule/technical)</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Criteria for closure of the risk activity</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Decision points</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Recommended back-up developments and tests and their associated costs</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Person responsible for the risk item</a:t>
            </a:r>
            <a:endParaRPr/>
          </a:p>
          <a:p>
            <a:pPr marL="0" marR="0" lvl="0"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Initiate risk tracking and mitigation activities</a:t>
            </a:r>
            <a:endParaRPr/>
          </a:p>
          <a:p>
            <a:pPr marL="457200" marR="0" lvl="1"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Assign responsibility for tracking and reporting each risk area</a:t>
            </a:r>
            <a:endParaRPr/>
          </a:p>
          <a:p>
            <a:pPr marL="457200" marR="0" lvl="1"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Update SEMP</a:t>
            </a:r>
            <a:endParaRPr/>
          </a:p>
          <a:p>
            <a:pPr marL="457200" marR="0" lvl="1"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Submit risk mitigation plan to Customer for review and approval of each high-risk item</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Risk Reduction Reports (RRRs) as required</a:t>
            </a:r>
            <a:endParaRPr/>
          </a:p>
          <a:p>
            <a:pPr marL="914400" marR="0" lvl="2"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Present Program Technical risks at monthly Program Reviews</a:t>
            </a:r>
            <a:endParaRPr/>
          </a:p>
          <a:p>
            <a:pPr marL="0" marR="0" lvl="0"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Outputs</a:t>
            </a:r>
            <a:endParaRPr/>
          </a:p>
          <a:p>
            <a:pPr marL="457200" marR="0" lvl="1" indent="0" algn="l" rtl="0">
              <a:lnSpc>
                <a:spcPct val="80000"/>
              </a:lnSpc>
              <a:spcBef>
                <a:spcPts val="0"/>
              </a:spcBef>
              <a:spcAft>
                <a:spcPts val="0"/>
              </a:spcAft>
              <a:buSzPts val="1400"/>
              <a:buNone/>
            </a:pPr>
            <a:r>
              <a:rPr lang="en-US" sz="900" b="1" i="0" u="none" strike="noStrike" cap="none">
                <a:solidFill>
                  <a:schemeClr val="dk1"/>
                </a:solidFill>
                <a:latin typeface="Arial"/>
                <a:ea typeface="Arial"/>
                <a:cs typeface="Arial"/>
                <a:sym typeface="Arial"/>
              </a:rPr>
              <a:t>Risk mitigation plan</a:t>
            </a:r>
            <a:endParaRPr/>
          </a:p>
          <a:p>
            <a:pPr marL="0" marR="0" lvl="0" indent="0" algn="l" rtl="0">
              <a:lnSpc>
                <a:spcPct val="80000"/>
              </a:lnSpc>
              <a:spcBef>
                <a:spcPts val="270"/>
              </a:spcBef>
              <a:spcAft>
                <a:spcPts val="0"/>
              </a:spcAft>
              <a:buSzPts val="1400"/>
              <a:buNone/>
            </a:pPr>
            <a:endParaRPr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80039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txBox="1">
            <a:spLocks noGrp="1"/>
          </p:cNvSpPr>
          <p:nvPr>
            <p:ph type="sldNum" idx="12"/>
          </p:nvPr>
        </p:nvSpPr>
        <p:spPr>
          <a:xfrm>
            <a:off x="3984625" y="8848725"/>
            <a:ext cx="3041650" cy="46355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14</a:t>
            </a:fld>
            <a:endParaRPr sz="1200">
              <a:solidFill>
                <a:schemeClr val="dk1"/>
              </a:solidFill>
              <a:latin typeface="Times New Roman"/>
              <a:ea typeface="Times New Roman"/>
              <a:cs typeface="Times New Roman"/>
              <a:sym typeface="Times New Roman"/>
            </a:endParaRPr>
          </a:p>
        </p:txBody>
      </p:sp>
      <p:sp>
        <p:nvSpPr>
          <p:cNvPr id="177" name="Google Shape;177;p15: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p15:notes"/>
          <p:cNvSpPr txBox="1">
            <a:spLocks noGrp="1"/>
          </p:cNvSpPr>
          <p:nvPr>
            <p:ph type="body" idx="1"/>
          </p:nvPr>
        </p:nvSpPr>
        <p:spPr>
          <a:xfrm>
            <a:off x="933450" y="4422775"/>
            <a:ext cx="5159375" cy="4189413"/>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SzPts val="1400"/>
              <a:buNone/>
            </a:pPr>
            <a:r>
              <a:rPr lang="en-US" sz="1200" b="1" i="0" u="none" strike="noStrike" cap="none">
                <a:solidFill>
                  <a:schemeClr val="dk1"/>
                </a:solidFill>
                <a:latin typeface="Arial"/>
                <a:ea typeface="Arial"/>
                <a:cs typeface="Arial"/>
                <a:sym typeface="Arial"/>
              </a:rPr>
              <a:t>CheckList H-2379-4:</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Has a system performance analysis been performed?</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Does the architecture model and the performance analyses show that the system implementation is feasible?</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Has the program team bought into the system performance analysis?</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93654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6:notes"/>
          <p:cNvSpPr txBox="1">
            <a:spLocks noGrp="1"/>
          </p:cNvSpPr>
          <p:nvPr>
            <p:ph type="sldNum" idx="12"/>
          </p:nvPr>
        </p:nvSpPr>
        <p:spPr>
          <a:xfrm>
            <a:off x="3984625" y="8848725"/>
            <a:ext cx="3041650" cy="46355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15</a:t>
            </a:fld>
            <a:endParaRPr sz="1200">
              <a:solidFill>
                <a:schemeClr val="dk1"/>
              </a:solidFill>
              <a:latin typeface="Times New Roman"/>
              <a:ea typeface="Times New Roman"/>
              <a:cs typeface="Times New Roman"/>
              <a:sym typeface="Times New Roman"/>
            </a:endParaRPr>
          </a:p>
        </p:txBody>
      </p:sp>
      <p:sp>
        <p:nvSpPr>
          <p:cNvPr id="185" name="Google Shape;185;p16: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16:notes"/>
          <p:cNvSpPr txBox="1">
            <a:spLocks noGrp="1"/>
          </p:cNvSpPr>
          <p:nvPr>
            <p:ph type="body" idx="1"/>
          </p:nvPr>
        </p:nvSpPr>
        <p:spPr>
          <a:xfrm>
            <a:off x="933450" y="4422775"/>
            <a:ext cx="5159375" cy="4189413"/>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Has an estimate of the cost and schedule to implement the system architecture been developed?</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Are the costs and schedule estimates based on historical data?</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Are the estimated costs and schedule adequate to implement the system architecture?</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Has the program team bought into the estimated cost and schedule?</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01557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9e19327aa_1_0: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9e19327aa_1_0:notes"/>
          <p:cNvSpPr txBox="1">
            <a:spLocks noGrp="1"/>
          </p:cNvSpPr>
          <p:nvPr>
            <p:ph type="body" idx="1"/>
          </p:nvPr>
        </p:nvSpPr>
        <p:spPr>
          <a:xfrm>
            <a:off x="933450" y="4422775"/>
            <a:ext cx="5159400" cy="4189500"/>
          </a:xfrm>
          <a:prstGeom prst="rect">
            <a:avLst/>
          </a:prstGeom>
        </p:spPr>
        <p:txBody>
          <a:bodyPr spcFirstLastPara="1" wrap="square" lIns="93325" tIns="46650" rIns="93325" bIns="46650" anchor="t" anchorCtr="0">
            <a:noAutofit/>
          </a:bodyPr>
          <a:lstStyle/>
          <a:p>
            <a:pPr marL="0" lvl="0" indent="0" algn="l" rtl="0">
              <a:spcBef>
                <a:spcPts val="360"/>
              </a:spcBef>
              <a:spcAft>
                <a:spcPts val="0"/>
              </a:spcAft>
              <a:buNone/>
            </a:pPr>
            <a:endParaRPr/>
          </a:p>
        </p:txBody>
      </p:sp>
      <p:sp>
        <p:nvSpPr>
          <p:cNvPr id="195" name="Google Shape;195;g49e19327aa_1_0:notes"/>
          <p:cNvSpPr txBox="1">
            <a:spLocks noGrp="1"/>
          </p:cNvSpPr>
          <p:nvPr>
            <p:ph type="sldNum" idx="12"/>
          </p:nvPr>
        </p:nvSpPr>
        <p:spPr>
          <a:xfrm>
            <a:off x="3984625" y="8848725"/>
            <a:ext cx="3041700" cy="463500"/>
          </a:xfrm>
          <a:prstGeom prst="rect">
            <a:avLst/>
          </a:prstGeom>
        </p:spPr>
        <p:txBody>
          <a:bodyPr spcFirstLastPara="1" wrap="square" lIns="93325" tIns="46650" rIns="93325"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1853358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9e19327aa_3_1: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9e19327aa_3_1:notes"/>
          <p:cNvSpPr txBox="1">
            <a:spLocks noGrp="1"/>
          </p:cNvSpPr>
          <p:nvPr>
            <p:ph type="body" idx="1"/>
          </p:nvPr>
        </p:nvSpPr>
        <p:spPr>
          <a:xfrm>
            <a:off x="933450" y="4422775"/>
            <a:ext cx="5159400" cy="4189500"/>
          </a:xfrm>
          <a:prstGeom prst="rect">
            <a:avLst/>
          </a:prstGeom>
        </p:spPr>
        <p:txBody>
          <a:bodyPr spcFirstLastPara="1" wrap="square" lIns="93325" tIns="46650" rIns="93325" bIns="46650" anchor="t" anchorCtr="0">
            <a:noAutofit/>
          </a:bodyPr>
          <a:lstStyle/>
          <a:p>
            <a:pPr marL="0" lvl="0" indent="0" algn="l" rtl="0">
              <a:spcBef>
                <a:spcPts val="360"/>
              </a:spcBef>
              <a:spcAft>
                <a:spcPts val="0"/>
              </a:spcAft>
              <a:buNone/>
            </a:pPr>
            <a:endParaRPr/>
          </a:p>
        </p:txBody>
      </p:sp>
      <p:sp>
        <p:nvSpPr>
          <p:cNvPr id="202" name="Google Shape;202;g49e19327aa_3_1:notes"/>
          <p:cNvSpPr txBox="1">
            <a:spLocks noGrp="1"/>
          </p:cNvSpPr>
          <p:nvPr>
            <p:ph type="sldNum" idx="12"/>
          </p:nvPr>
        </p:nvSpPr>
        <p:spPr>
          <a:xfrm>
            <a:off x="3984625" y="8848725"/>
            <a:ext cx="3041700" cy="463500"/>
          </a:xfrm>
          <a:prstGeom prst="rect">
            <a:avLst/>
          </a:prstGeom>
        </p:spPr>
        <p:txBody>
          <a:bodyPr spcFirstLastPara="1" wrap="square" lIns="93325" tIns="46650" rIns="93325"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extLst>
      <p:ext uri="{BB962C8B-B14F-4D97-AF65-F5344CB8AC3E}">
        <p14:creationId xmlns:p14="http://schemas.microsoft.com/office/powerpoint/2010/main" val="575713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9e19327aa_3_8: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9e19327aa_3_8:notes"/>
          <p:cNvSpPr txBox="1">
            <a:spLocks noGrp="1"/>
          </p:cNvSpPr>
          <p:nvPr>
            <p:ph type="body" idx="1"/>
          </p:nvPr>
        </p:nvSpPr>
        <p:spPr>
          <a:xfrm>
            <a:off x="933450" y="4422775"/>
            <a:ext cx="5159400" cy="4189500"/>
          </a:xfrm>
          <a:prstGeom prst="rect">
            <a:avLst/>
          </a:prstGeom>
        </p:spPr>
        <p:txBody>
          <a:bodyPr spcFirstLastPara="1" wrap="square" lIns="93325" tIns="46650" rIns="93325" bIns="46650" anchor="t" anchorCtr="0">
            <a:noAutofit/>
          </a:bodyPr>
          <a:lstStyle/>
          <a:p>
            <a:pPr marL="0" lvl="0" indent="0" algn="l" rtl="0">
              <a:spcBef>
                <a:spcPts val="360"/>
              </a:spcBef>
              <a:spcAft>
                <a:spcPts val="0"/>
              </a:spcAft>
              <a:buNone/>
            </a:pPr>
            <a:endParaRPr/>
          </a:p>
        </p:txBody>
      </p:sp>
      <p:sp>
        <p:nvSpPr>
          <p:cNvPr id="209" name="Google Shape;209;g49e19327aa_3_8:notes"/>
          <p:cNvSpPr txBox="1">
            <a:spLocks noGrp="1"/>
          </p:cNvSpPr>
          <p:nvPr>
            <p:ph type="sldNum" idx="12"/>
          </p:nvPr>
        </p:nvSpPr>
        <p:spPr>
          <a:xfrm>
            <a:off x="3984625" y="8848725"/>
            <a:ext cx="3041700" cy="463500"/>
          </a:xfrm>
          <a:prstGeom prst="rect">
            <a:avLst/>
          </a:prstGeom>
        </p:spPr>
        <p:txBody>
          <a:bodyPr spcFirstLastPara="1" wrap="square" lIns="93325" tIns="46650" rIns="93325"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941613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9e19327aa_3_15: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9e19327aa_3_15:notes"/>
          <p:cNvSpPr txBox="1">
            <a:spLocks noGrp="1"/>
          </p:cNvSpPr>
          <p:nvPr>
            <p:ph type="body" idx="1"/>
          </p:nvPr>
        </p:nvSpPr>
        <p:spPr>
          <a:xfrm>
            <a:off x="933450" y="4422775"/>
            <a:ext cx="5159400" cy="4189500"/>
          </a:xfrm>
          <a:prstGeom prst="rect">
            <a:avLst/>
          </a:prstGeom>
        </p:spPr>
        <p:txBody>
          <a:bodyPr spcFirstLastPara="1" wrap="square" lIns="93325" tIns="46650" rIns="93325" bIns="46650" anchor="t" anchorCtr="0">
            <a:noAutofit/>
          </a:bodyPr>
          <a:lstStyle/>
          <a:p>
            <a:pPr marL="0" lvl="0" indent="0" algn="l" rtl="0">
              <a:spcBef>
                <a:spcPts val="360"/>
              </a:spcBef>
              <a:spcAft>
                <a:spcPts val="0"/>
              </a:spcAft>
              <a:buNone/>
            </a:pPr>
            <a:endParaRPr/>
          </a:p>
        </p:txBody>
      </p:sp>
      <p:sp>
        <p:nvSpPr>
          <p:cNvPr id="216" name="Google Shape;216;g49e19327aa_3_15:notes"/>
          <p:cNvSpPr txBox="1">
            <a:spLocks noGrp="1"/>
          </p:cNvSpPr>
          <p:nvPr>
            <p:ph type="sldNum" idx="12"/>
          </p:nvPr>
        </p:nvSpPr>
        <p:spPr>
          <a:xfrm>
            <a:off x="3984625" y="8848725"/>
            <a:ext cx="3041700" cy="463500"/>
          </a:xfrm>
          <a:prstGeom prst="rect">
            <a:avLst/>
          </a:prstGeom>
        </p:spPr>
        <p:txBody>
          <a:bodyPr spcFirstLastPara="1" wrap="square" lIns="93325" tIns="46650" rIns="93325"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extLst>
      <p:ext uri="{BB962C8B-B14F-4D97-AF65-F5344CB8AC3E}">
        <p14:creationId xmlns:p14="http://schemas.microsoft.com/office/powerpoint/2010/main" val="154185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sldNum" idx="12"/>
          </p:nvPr>
        </p:nvSpPr>
        <p:spPr>
          <a:xfrm>
            <a:off x="3984625" y="8848725"/>
            <a:ext cx="3041650" cy="46355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a:t>
            </a:fld>
            <a:endParaRPr sz="1200" b="0" i="0" u="none" strike="noStrike" cap="none">
              <a:solidFill>
                <a:schemeClr val="dk1"/>
              </a:solidFill>
              <a:latin typeface="Times New Roman"/>
              <a:ea typeface="Times New Roman"/>
              <a:cs typeface="Times New Roman"/>
              <a:sym typeface="Times New Roman"/>
            </a:endParaRPr>
          </a:p>
        </p:txBody>
      </p:sp>
      <p:sp>
        <p:nvSpPr>
          <p:cNvPr id="47" name="Google Shape;47;p2:notes"/>
          <p:cNvSpPr>
            <a:spLocks noGrp="1" noRot="1" noChangeAspect="1"/>
          </p:cNvSpPr>
          <p:nvPr>
            <p:ph type="sldImg" idx="2"/>
          </p:nvPr>
        </p:nvSpPr>
        <p:spPr>
          <a:xfrm>
            <a:off x="1185863"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2:notes"/>
          <p:cNvSpPr txBox="1">
            <a:spLocks noGrp="1"/>
          </p:cNvSpPr>
          <p:nvPr>
            <p:ph type="body" idx="1"/>
          </p:nvPr>
        </p:nvSpPr>
        <p:spPr>
          <a:xfrm>
            <a:off x="703263" y="4424363"/>
            <a:ext cx="5619750" cy="4189412"/>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Reference: Best Practice. </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Why: Set general expectations for this review, above those stipulated by command media or Customer. Prepare the committee for what they’re about to see. </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Instructions: List any major topics not included. Any deletions that will be obvious to the reviewer need not be included here. Take Away is to remind the Review preparer what his task is, and can be removed if desired.</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Special points, weaknesses, critical issue, etc. should be pointed out here before the review starts. Call the reviewer’s attention to key points. Prime the audience as to how well the team has done.</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79753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9e19327aa_3_22: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9e19327aa_3_22:notes"/>
          <p:cNvSpPr txBox="1">
            <a:spLocks noGrp="1"/>
          </p:cNvSpPr>
          <p:nvPr>
            <p:ph type="body" idx="1"/>
          </p:nvPr>
        </p:nvSpPr>
        <p:spPr>
          <a:xfrm>
            <a:off x="933450" y="4422775"/>
            <a:ext cx="5159400" cy="4189500"/>
          </a:xfrm>
          <a:prstGeom prst="rect">
            <a:avLst/>
          </a:prstGeom>
        </p:spPr>
        <p:txBody>
          <a:bodyPr spcFirstLastPara="1" wrap="square" lIns="93325" tIns="46650" rIns="93325" bIns="46650" anchor="t" anchorCtr="0">
            <a:noAutofit/>
          </a:bodyPr>
          <a:lstStyle/>
          <a:p>
            <a:pPr marL="0" lvl="0" indent="0" algn="l" rtl="0">
              <a:spcBef>
                <a:spcPts val="360"/>
              </a:spcBef>
              <a:spcAft>
                <a:spcPts val="0"/>
              </a:spcAft>
              <a:buNone/>
            </a:pPr>
            <a:endParaRPr/>
          </a:p>
        </p:txBody>
      </p:sp>
      <p:sp>
        <p:nvSpPr>
          <p:cNvPr id="223" name="Google Shape;223;g49e19327aa_3_22:notes"/>
          <p:cNvSpPr txBox="1">
            <a:spLocks noGrp="1"/>
          </p:cNvSpPr>
          <p:nvPr>
            <p:ph type="sldNum" idx="12"/>
          </p:nvPr>
        </p:nvSpPr>
        <p:spPr>
          <a:xfrm>
            <a:off x="3984625" y="8848725"/>
            <a:ext cx="3041700" cy="463500"/>
          </a:xfrm>
          <a:prstGeom prst="rect">
            <a:avLst/>
          </a:prstGeom>
        </p:spPr>
        <p:txBody>
          <a:bodyPr spcFirstLastPara="1" wrap="square" lIns="93325" tIns="46650" rIns="93325"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1357168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9e19327aa_3_29: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9e19327aa_3_29:notes"/>
          <p:cNvSpPr txBox="1">
            <a:spLocks noGrp="1"/>
          </p:cNvSpPr>
          <p:nvPr>
            <p:ph type="body" idx="1"/>
          </p:nvPr>
        </p:nvSpPr>
        <p:spPr>
          <a:xfrm>
            <a:off x="933450" y="4422775"/>
            <a:ext cx="5159400" cy="4189500"/>
          </a:xfrm>
          <a:prstGeom prst="rect">
            <a:avLst/>
          </a:prstGeom>
        </p:spPr>
        <p:txBody>
          <a:bodyPr spcFirstLastPara="1" wrap="square" lIns="93325" tIns="46650" rIns="93325" bIns="46650" anchor="t" anchorCtr="0">
            <a:noAutofit/>
          </a:bodyPr>
          <a:lstStyle/>
          <a:p>
            <a:pPr marL="0" lvl="0" indent="0" algn="l" rtl="0">
              <a:spcBef>
                <a:spcPts val="360"/>
              </a:spcBef>
              <a:spcAft>
                <a:spcPts val="0"/>
              </a:spcAft>
              <a:buNone/>
            </a:pPr>
            <a:endParaRPr/>
          </a:p>
        </p:txBody>
      </p:sp>
      <p:sp>
        <p:nvSpPr>
          <p:cNvPr id="230" name="Google Shape;230;g49e19327aa_3_29:notes"/>
          <p:cNvSpPr txBox="1">
            <a:spLocks noGrp="1"/>
          </p:cNvSpPr>
          <p:nvPr>
            <p:ph type="sldNum" idx="12"/>
          </p:nvPr>
        </p:nvSpPr>
        <p:spPr>
          <a:xfrm>
            <a:off x="3984625" y="8848725"/>
            <a:ext cx="3041700" cy="463500"/>
          </a:xfrm>
          <a:prstGeom prst="rect">
            <a:avLst/>
          </a:prstGeom>
        </p:spPr>
        <p:txBody>
          <a:bodyPr spcFirstLastPara="1" wrap="square" lIns="93325" tIns="46650" rIns="93325"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637749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9e19327aa_1_6: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9e19327aa_1_6:notes"/>
          <p:cNvSpPr txBox="1">
            <a:spLocks noGrp="1"/>
          </p:cNvSpPr>
          <p:nvPr>
            <p:ph type="body" idx="1"/>
          </p:nvPr>
        </p:nvSpPr>
        <p:spPr>
          <a:xfrm>
            <a:off x="933450" y="4422775"/>
            <a:ext cx="5159400" cy="4189500"/>
          </a:xfrm>
          <a:prstGeom prst="rect">
            <a:avLst/>
          </a:prstGeom>
        </p:spPr>
        <p:txBody>
          <a:bodyPr spcFirstLastPara="1" wrap="square" lIns="93325" tIns="46650" rIns="93325" bIns="46650" anchor="t" anchorCtr="0">
            <a:noAutofit/>
          </a:bodyPr>
          <a:lstStyle/>
          <a:p>
            <a:pPr marL="0" lvl="0" indent="0" algn="l" rtl="0">
              <a:spcBef>
                <a:spcPts val="360"/>
              </a:spcBef>
              <a:spcAft>
                <a:spcPts val="0"/>
              </a:spcAft>
              <a:buNone/>
            </a:pPr>
            <a:endParaRPr/>
          </a:p>
        </p:txBody>
      </p:sp>
      <p:sp>
        <p:nvSpPr>
          <p:cNvPr id="237" name="Google Shape;237;g49e19327aa_1_6:notes"/>
          <p:cNvSpPr txBox="1">
            <a:spLocks noGrp="1"/>
          </p:cNvSpPr>
          <p:nvPr>
            <p:ph type="sldNum" idx="12"/>
          </p:nvPr>
        </p:nvSpPr>
        <p:spPr>
          <a:xfrm>
            <a:off x="3984625" y="8848725"/>
            <a:ext cx="3041700" cy="463500"/>
          </a:xfrm>
          <a:prstGeom prst="rect">
            <a:avLst/>
          </a:prstGeom>
        </p:spPr>
        <p:txBody>
          <a:bodyPr spcFirstLastPara="1" wrap="square" lIns="93325" tIns="46650" rIns="93325"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extLst>
      <p:ext uri="{BB962C8B-B14F-4D97-AF65-F5344CB8AC3E}">
        <p14:creationId xmlns:p14="http://schemas.microsoft.com/office/powerpoint/2010/main" val="42232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sldNum" idx="12"/>
          </p:nvPr>
        </p:nvSpPr>
        <p:spPr>
          <a:xfrm>
            <a:off x="3984625" y="8848725"/>
            <a:ext cx="3041650" cy="46355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a:t>
            </a:fld>
            <a:endParaRPr sz="1200" b="0" i="0" u="none" strike="noStrike" cap="none">
              <a:solidFill>
                <a:schemeClr val="dk1"/>
              </a:solidFill>
              <a:latin typeface="Times New Roman"/>
              <a:ea typeface="Times New Roman"/>
              <a:cs typeface="Times New Roman"/>
              <a:sym typeface="Times New Roman"/>
            </a:endParaRPr>
          </a:p>
        </p:txBody>
      </p:sp>
      <p:sp>
        <p:nvSpPr>
          <p:cNvPr id="56" name="Google Shape;56;p3: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 name="Google Shape;57;p3:notes"/>
          <p:cNvSpPr txBox="1">
            <a:spLocks noGrp="1"/>
          </p:cNvSpPr>
          <p:nvPr>
            <p:ph type="body" idx="1"/>
          </p:nvPr>
        </p:nvSpPr>
        <p:spPr>
          <a:xfrm>
            <a:off x="933450" y="4422775"/>
            <a:ext cx="5159375" cy="4189413"/>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397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txBox="1">
            <a:spLocks noGrp="1"/>
          </p:cNvSpPr>
          <p:nvPr>
            <p:ph type="sldNum" idx="12"/>
          </p:nvPr>
        </p:nvSpPr>
        <p:spPr>
          <a:xfrm>
            <a:off x="3984625" y="8848725"/>
            <a:ext cx="3041650" cy="46355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4</a:t>
            </a:fld>
            <a:endParaRPr sz="1200">
              <a:solidFill>
                <a:schemeClr val="dk1"/>
              </a:solidFill>
              <a:latin typeface="Times New Roman"/>
              <a:ea typeface="Times New Roman"/>
              <a:cs typeface="Times New Roman"/>
              <a:sym typeface="Times New Roman"/>
            </a:endParaRPr>
          </a:p>
        </p:txBody>
      </p:sp>
      <p:sp>
        <p:nvSpPr>
          <p:cNvPr id="65" name="Google Shape;65;p4: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 name="Google Shape;66;p4:notes"/>
          <p:cNvSpPr txBox="1">
            <a:spLocks noGrp="1"/>
          </p:cNvSpPr>
          <p:nvPr>
            <p:ph type="body" idx="1"/>
          </p:nvPr>
        </p:nvSpPr>
        <p:spPr>
          <a:xfrm>
            <a:off x="933450" y="4422775"/>
            <a:ext cx="5159375" cy="4189413"/>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67693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sldNum" idx="12"/>
          </p:nvPr>
        </p:nvSpPr>
        <p:spPr>
          <a:xfrm>
            <a:off x="3984625" y="8848725"/>
            <a:ext cx="3041650" cy="46355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5</a:t>
            </a:fld>
            <a:endParaRPr sz="1200">
              <a:solidFill>
                <a:schemeClr val="dk1"/>
              </a:solidFill>
              <a:latin typeface="Times New Roman"/>
              <a:ea typeface="Times New Roman"/>
              <a:cs typeface="Times New Roman"/>
              <a:sym typeface="Times New Roman"/>
            </a:endParaRPr>
          </a:p>
        </p:txBody>
      </p:sp>
      <p:sp>
        <p:nvSpPr>
          <p:cNvPr id="86" name="Google Shape;86;p5:notes"/>
          <p:cNvSpPr>
            <a:spLocks noGrp="1" noRot="1" noChangeAspect="1"/>
          </p:cNvSpPr>
          <p:nvPr>
            <p:ph type="sldImg" idx="2"/>
          </p:nvPr>
        </p:nvSpPr>
        <p:spPr>
          <a:xfrm>
            <a:off x="1185863"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5:notes"/>
          <p:cNvSpPr txBox="1">
            <a:spLocks noGrp="1"/>
          </p:cNvSpPr>
          <p:nvPr>
            <p:ph type="body" idx="1"/>
          </p:nvPr>
        </p:nvSpPr>
        <p:spPr>
          <a:xfrm>
            <a:off x="703263" y="4424363"/>
            <a:ext cx="5619750" cy="4189412"/>
          </a:xfrm>
          <a:prstGeom prst="rect">
            <a:avLst/>
          </a:prstGeom>
          <a:noFill/>
          <a:ln>
            <a:noFill/>
          </a:ln>
        </p:spPr>
        <p:txBody>
          <a:bodyPr spcFirstLastPara="1" wrap="square" lIns="93325" tIns="46650" rIns="93325" bIns="46650" anchor="t" anchorCtr="0">
            <a:noAutofit/>
          </a:bodyPr>
          <a:lstStyle/>
          <a:p>
            <a:pPr marL="0" marR="0" lvl="0" indent="0" algn="l" rtl="0">
              <a:lnSpc>
                <a:spcPct val="8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24579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sldNum" idx="12"/>
          </p:nvPr>
        </p:nvSpPr>
        <p:spPr>
          <a:xfrm>
            <a:off x="3984625" y="8848725"/>
            <a:ext cx="3041650" cy="46355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6</a:t>
            </a:fld>
            <a:endParaRPr sz="1200">
              <a:solidFill>
                <a:schemeClr val="dk1"/>
              </a:solidFill>
              <a:latin typeface="Times New Roman"/>
              <a:ea typeface="Times New Roman"/>
              <a:cs typeface="Times New Roman"/>
              <a:sym typeface="Times New Roman"/>
            </a:endParaRPr>
          </a:p>
        </p:txBody>
      </p:sp>
      <p:sp>
        <p:nvSpPr>
          <p:cNvPr id="94" name="Google Shape;94;p6: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 name="Google Shape;95;p6:notes"/>
          <p:cNvSpPr txBox="1">
            <a:spLocks noGrp="1"/>
          </p:cNvSpPr>
          <p:nvPr>
            <p:ph type="body" idx="1"/>
          </p:nvPr>
        </p:nvSpPr>
        <p:spPr>
          <a:xfrm>
            <a:off x="933450" y="4422775"/>
            <a:ext cx="5159375" cy="4189413"/>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402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txBox="1">
            <a:spLocks noGrp="1"/>
          </p:cNvSpPr>
          <p:nvPr>
            <p:ph type="sldNum" idx="12"/>
          </p:nvPr>
        </p:nvSpPr>
        <p:spPr>
          <a:xfrm>
            <a:off x="3984625" y="8848725"/>
            <a:ext cx="3041650" cy="46355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7</a:t>
            </a:fld>
            <a:endParaRPr sz="1200">
              <a:solidFill>
                <a:schemeClr val="dk1"/>
              </a:solidFill>
              <a:latin typeface="Times New Roman"/>
              <a:ea typeface="Times New Roman"/>
              <a:cs typeface="Times New Roman"/>
              <a:sym typeface="Times New Roman"/>
            </a:endParaRPr>
          </a:p>
        </p:txBody>
      </p:sp>
      <p:sp>
        <p:nvSpPr>
          <p:cNvPr id="120" name="Google Shape;120;p7: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7:notes"/>
          <p:cNvSpPr txBox="1">
            <a:spLocks noGrp="1"/>
          </p:cNvSpPr>
          <p:nvPr>
            <p:ph type="body" idx="1"/>
          </p:nvPr>
        </p:nvSpPr>
        <p:spPr>
          <a:xfrm>
            <a:off x="933450" y="4422775"/>
            <a:ext cx="5159375" cy="4189413"/>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17586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sldNum" idx="12"/>
          </p:nvPr>
        </p:nvSpPr>
        <p:spPr>
          <a:xfrm>
            <a:off x="3984625" y="8848725"/>
            <a:ext cx="3041650" cy="46355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8</a:t>
            </a:fld>
            <a:endParaRPr sz="1200">
              <a:solidFill>
                <a:schemeClr val="dk1"/>
              </a:solidFill>
              <a:latin typeface="Times New Roman"/>
              <a:ea typeface="Times New Roman"/>
              <a:cs typeface="Times New Roman"/>
              <a:sym typeface="Times New Roman"/>
            </a:endParaRPr>
          </a:p>
        </p:txBody>
      </p:sp>
      <p:sp>
        <p:nvSpPr>
          <p:cNvPr id="128" name="Google Shape;128;p8:notes"/>
          <p:cNvSpPr>
            <a:spLocks noGrp="1" noRot="1" noChangeAspect="1"/>
          </p:cNvSpPr>
          <p:nvPr>
            <p:ph type="sldImg" idx="2"/>
          </p:nvPr>
        </p:nvSpPr>
        <p:spPr>
          <a:xfrm>
            <a:off x="1185863"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8:notes"/>
          <p:cNvSpPr txBox="1">
            <a:spLocks noGrp="1"/>
          </p:cNvSpPr>
          <p:nvPr>
            <p:ph type="body" idx="1"/>
          </p:nvPr>
        </p:nvSpPr>
        <p:spPr>
          <a:xfrm>
            <a:off x="703263" y="4424363"/>
            <a:ext cx="5619750" cy="4189412"/>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Reference: </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Why: Defines CSF’s.</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Instruction: Body may be adapted as required.</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Do we really understand what’s important to the Customer and End-User?</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There are sometimes key attributes of an offering that are not specified in the RFP. Note these conflicts and discuss our approach.</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2651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sldNum" idx="12"/>
          </p:nvPr>
        </p:nvSpPr>
        <p:spPr>
          <a:xfrm>
            <a:off x="3984625" y="8848725"/>
            <a:ext cx="3041650" cy="46355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9</a:t>
            </a:fld>
            <a:endParaRPr sz="1200">
              <a:solidFill>
                <a:schemeClr val="dk1"/>
              </a:solidFill>
              <a:latin typeface="Times New Roman"/>
              <a:ea typeface="Times New Roman"/>
              <a:cs typeface="Times New Roman"/>
              <a:sym typeface="Times New Roman"/>
            </a:endParaRPr>
          </a:p>
        </p:txBody>
      </p:sp>
      <p:sp>
        <p:nvSpPr>
          <p:cNvPr id="136" name="Google Shape;136;p9:notes"/>
          <p:cNvSpPr>
            <a:spLocks noGrp="1" noRot="1" noChangeAspect="1"/>
          </p:cNvSpPr>
          <p:nvPr>
            <p:ph type="sldImg" idx="2"/>
          </p:nvPr>
        </p:nvSpPr>
        <p:spPr>
          <a:xfrm>
            <a:off x="1187450" y="700088"/>
            <a:ext cx="4652963"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9:notes"/>
          <p:cNvSpPr txBox="1">
            <a:spLocks noGrp="1"/>
          </p:cNvSpPr>
          <p:nvPr>
            <p:ph type="body" idx="1"/>
          </p:nvPr>
        </p:nvSpPr>
        <p:spPr>
          <a:xfrm>
            <a:off x="933450" y="4422775"/>
            <a:ext cx="5159375" cy="4189413"/>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CI – Configuration Item</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CSC – Computer Software Component</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CSCI – Computer Software Configuration Item</a:t>
            </a:r>
            <a:endParaRPr/>
          </a:p>
          <a:p>
            <a:pPr marL="0" marR="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CSU – Computer Software Unit</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696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2pPr>
            <a:lvl3pPr marR="0" lvl="2"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3pPr>
            <a:lvl4pPr marR="0" lvl="3"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4pPr>
            <a:lvl5pPr marR="0" lvl="4"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5pPr>
            <a:lvl6pPr marR="0" lvl="5"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9pPr>
          </a:lstStyle>
          <a:p>
            <a:endParaRPr/>
          </a:p>
        </p:txBody>
      </p:sp>
      <p:sp>
        <p:nvSpPr>
          <p:cNvPr id="19" name="Google Shape;19;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lnSpc>
                <a:spcPct val="100000"/>
              </a:lnSpc>
              <a:spcBef>
                <a:spcPts val="520"/>
              </a:spcBef>
              <a:spcAft>
                <a:spcPts val="0"/>
              </a:spcAft>
              <a:buClr>
                <a:srgbClr val="D4272E"/>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Layout">
  <p:cSld name="Title and Content Layout">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485421" y="990600"/>
            <a:ext cx="8218311" cy="5184422"/>
          </a:xfrm>
          <a:prstGeom prst="rect">
            <a:avLst/>
          </a:prstGeom>
          <a:noFill/>
          <a:ln>
            <a:noFill/>
          </a:ln>
        </p:spPr>
        <p:txBody>
          <a:bodyPr spcFirstLastPara="1" wrap="square" lIns="0" tIns="0" rIns="0" bIns="0" anchor="t" anchorCtr="0"/>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title"/>
          </p:nvPr>
        </p:nvSpPr>
        <p:spPr>
          <a:xfrm>
            <a:off x="722312" y="0"/>
            <a:ext cx="6242932" cy="778933"/>
          </a:xfrm>
          <a:prstGeom prst="rect">
            <a:avLst/>
          </a:prstGeom>
          <a:noFill/>
          <a:ln>
            <a:noFill/>
          </a:ln>
        </p:spPr>
        <p:txBody>
          <a:bodyPr spcFirstLastPara="1" wrap="square" lIns="0" tIns="0" rIns="0" bIns="0" anchor="ctr" anchorCtr="0"/>
          <a:lstStyle>
            <a:lvl1pPr marR="0" lvl="0"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2pPr>
            <a:lvl3pPr marR="0" lvl="2"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3pPr>
            <a:lvl4pPr marR="0" lvl="3"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4pPr>
            <a:lvl5pPr marR="0" lvl="4"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5pPr>
            <a:lvl6pPr marR="0" lvl="5"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Layout">
  <p:cSld name="Two Content Layou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2" y="0"/>
            <a:ext cx="6242932" cy="778933"/>
          </a:xfrm>
          <a:prstGeom prst="rect">
            <a:avLst/>
          </a:prstGeom>
          <a:noFill/>
          <a:ln>
            <a:noFill/>
          </a:ln>
        </p:spPr>
        <p:txBody>
          <a:bodyPr spcFirstLastPara="1" wrap="square" lIns="0" tIns="0" rIns="0" bIns="0" anchor="ctr" anchorCtr="0"/>
          <a:lstStyle>
            <a:lvl1pPr marR="0" lvl="0"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2pPr>
            <a:lvl3pPr marR="0" lvl="2"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3pPr>
            <a:lvl4pPr marR="0" lvl="3"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4pPr>
            <a:lvl5pPr marR="0" lvl="4"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5pPr>
            <a:lvl6pPr marR="0" lvl="5"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9pPr>
          </a:lstStyle>
          <a:p>
            <a:endParaRPr/>
          </a:p>
        </p:txBody>
      </p:sp>
      <p:sp>
        <p:nvSpPr>
          <p:cNvPr id="25" name="Google Shape;25;p4"/>
          <p:cNvSpPr txBox="1">
            <a:spLocks noGrp="1"/>
          </p:cNvSpPr>
          <p:nvPr>
            <p:ph type="body" idx="1"/>
          </p:nvPr>
        </p:nvSpPr>
        <p:spPr>
          <a:xfrm>
            <a:off x="485422" y="990600"/>
            <a:ext cx="3999443" cy="5029200"/>
          </a:xfrm>
          <a:prstGeom prst="rect">
            <a:avLst/>
          </a:prstGeom>
          <a:noFill/>
          <a:ln>
            <a:noFill/>
          </a:ln>
        </p:spPr>
        <p:txBody>
          <a:bodyPr spcFirstLastPara="1" wrap="square" lIns="0" tIns="0" rIns="0" bIns="0" anchor="t" anchorCtr="0"/>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Google Shape;26;p4"/>
          <p:cNvSpPr txBox="1">
            <a:spLocks noGrp="1"/>
          </p:cNvSpPr>
          <p:nvPr>
            <p:ph type="body" idx="2"/>
          </p:nvPr>
        </p:nvSpPr>
        <p:spPr>
          <a:xfrm>
            <a:off x="4706679" y="990600"/>
            <a:ext cx="3997054" cy="5029200"/>
          </a:xfrm>
          <a:prstGeom prst="rect">
            <a:avLst/>
          </a:prstGeom>
          <a:noFill/>
          <a:ln>
            <a:noFill/>
          </a:ln>
        </p:spPr>
        <p:txBody>
          <a:bodyPr spcFirstLastPara="1" wrap="square" lIns="0" tIns="0" rIns="0" bIns="0" anchor="t" anchorCtr="0"/>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Layout">
  <p:cSld name="Title Only Layou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2" y="0"/>
            <a:ext cx="6242932" cy="778933"/>
          </a:xfrm>
          <a:prstGeom prst="rect">
            <a:avLst/>
          </a:prstGeom>
          <a:noFill/>
          <a:ln>
            <a:noFill/>
          </a:ln>
        </p:spPr>
        <p:txBody>
          <a:bodyPr spcFirstLastPara="1" wrap="square" lIns="0" tIns="0" rIns="0" bIns="0" anchor="ctr" anchorCtr="0"/>
          <a:lstStyle>
            <a:lvl1pPr marR="0" lvl="0"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2pPr>
            <a:lvl3pPr marR="0" lvl="2"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3pPr>
            <a:lvl4pPr marR="0" lvl="3"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4pPr>
            <a:lvl5pPr marR="0" lvl="4"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5pPr>
            <a:lvl6pPr marR="0" lvl="5"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81000" y="171450"/>
            <a:ext cx="5410200" cy="53657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2pPr>
            <a:lvl3pPr marR="0" lvl="2"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3pPr>
            <a:lvl4pPr marR="0" lvl="3"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4pPr>
            <a:lvl5pPr marR="0" lvl="4"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5pPr>
            <a:lvl6pPr marR="0" lvl="5"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9pPr>
          </a:lstStyle>
          <a:p>
            <a:endParaRPr/>
          </a:p>
        </p:txBody>
      </p:sp>
      <p:sp>
        <p:nvSpPr>
          <p:cNvPr id="31" name="Google Shape;31;p6"/>
          <p:cNvSpPr txBox="1">
            <a:spLocks noGrp="1"/>
          </p:cNvSpPr>
          <p:nvPr>
            <p:ph type="body" idx="1"/>
          </p:nvPr>
        </p:nvSpPr>
        <p:spPr>
          <a:xfrm>
            <a:off x="381000" y="1066800"/>
            <a:ext cx="4086225" cy="5149850"/>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D4272E"/>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6"/>
          <p:cNvSpPr txBox="1">
            <a:spLocks noGrp="1"/>
          </p:cNvSpPr>
          <p:nvPr>
            <p:ph type="body" idx="2"/>
          </p:nvPr>
        </p:nvSpPr>
        <p:spPr>
          <a:xfrm>
            <a:off x="4619625" y="1066800"/>
            <a:ext cx="4086225" cy="5149850"/>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rgbClr val="D4272E"/>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81000" y="171450"/>
            <a:ext cx="5410200" cy="53657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2pPr>
            <a:lvl3pPr marR="0" lvl="2"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3pPr>
            <a:lvl4pPr marR="0" lvl="3"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4pPr>
            <a:lvl5pPr marR="0" lvl="4"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5pPr>
            <a:lvl6pPr marR="0" lvl="5"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600" b="0" i="1" u="none" strike="noStrike" cap="none">
                <a:solidFill>
                  <a:schemeClr val="dk1"/>
                </a:solidFill>
                <a:latin typeface="Arial Black"/>
                <a:ea typeface="Arial Black"/>
                <a:cs typeface="Arial Black"/>
                <a:sym typeface="Arial Black"/>
              </a:defRPr>
            </a:lvl9pPr>
          </a:lstStyle>
          <a:p>
            <a:endParaRPr/>
          </a:p>
        </p:txBody>
      </p:sp>
      <p:sp>
        <p:nvSpPr>
          <p:cNvPr id="35" name="Google Shape;35;p7"/>
          <p:cNvSpPr txBox="1">
            <a:spLocks noGrp="1"/>
          </p:cNvSpPr>
          <p:nvPr>
            <p:ph type="body" idx="1"/>
          </p:nvPr>
        </p:nvSpPr>
        <p:spPr>
          <a:xfrm>
            <a:off x="381000" y="1066800"/>
            <a:ext cx="4086225" cy="5149850"/>
          </a:xfrm>
          <a:prstGeom prst="rect">
            <a:avLst/>
          </a:prstGeom>
          <a:noFill/>
          <a:ln>
            <a:noFill/>
          </a:ln>
        </p:spPr>
        <p:txBody>
          <a:bodyPr spcFirstLastPara="1" wrap="square" lIns="91425" tIns="45700" rIns="91425" bIns="45700" anchor="t" anchorCtr="0"/>
          <a:lstStyle>
            <a:lvl1pPr marL="457200" marR="0" lvl="0" indent="-393700" algn="l" rtl="0">
              <a:lnSpc>
                <a:spcPct val="100000"/>
              </a:lnSpc>
              <a:spcBef>
                <a:spcPts val="520"/>
              </a:spcBef>
              <a:spcAft>
                <a:spcPts val="0"/>
              </a:spcAft>
              <a:buClr>
                <a:srgbClr val="D4272E"/>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body" idx="2"/>
          </p:nvPr>
        </p:nvSpPr>
        <p:spPr>
          <a:xfrm>
            <a:off x="4619625" y="1066800"/>
            <a:ext cx="4086225" cy="5149850"/>
          </a:xfrm>
          <a:prstGeom prst="rect">
            <a:avLst/>
          </a:prstGeom>
          <a:noFill/>
          <a:ln>
            <a:noFill/>
          </a:ln>
        </p:spPr>
        <p:txBody>
          <a:bodyPr spcFirstLastPara="1" wrap="square" lIns="91425" tIns="45700" rIns="91425" bIns="45700" anchor="t" anchorCtr="0"/>
          <a:lstStyle>
            <a:lvl1pPr marL="457200" marR="0" lvl="0" indent="-393700" algn="l" rtl="0">
              <a:lnSpc>
                <a:spcPct val="100000"/>
              </a:lnSpc>
              <a:spcBef>
                <a:spcPts val="520"/>
              </a:spcBef>
              <a:spcAft>
                <a:spcPts val="0"/>
              </a:spcAft>
              <a:buClr>
                <a:srgbClr val="D4272E"/>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8448675" y="6503988"/>
            <a:ext cx="666750" cy="266700"/>
          </a:xfrm>
          <a:prstGeom prst="rect">
            <a:avLst/>
          </a:prstGeom>
          <a:noFill/>
          <a:ln>
            <a:noFill/>
          </a:ln>
        </p:spPr>
        <p:txBody>
          <a:bodyPr spcFirstLastPara="1" wrap="square" lIns="92075" tIns="46025" rIns="92075" bIns="460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Arial"/>
                <a:ea typeface="Arial"/>
                <a:cs typeface="Arial"/>
                <a:sym typeface="Arial"/>
              </a:rPr>
              <a:t>|</a:t>
            </a:r>
            <a:r>
              <a:rPr lang="en-US" sz="800" b="0" i="0" u="none" strike="noStrike" cap="none">
                <a:solidFill>
                  <a:schemeClr val="dk1"/>
                </a:solidFill>
                <a:latin typeface="Arial"/>
                <a:ea typeface="Arial"/>
                <a:cs typeface="Arial"/>
                <a:sym typeface="Arial"/>
              </a:rPr>
              <a:t> </a:t>
            </a:r>
            <a:fld id="{00000000-1234-1234-1234-123412341234}" type="slidenum">
              <a:rPr lang="en-US" sz="800" b="0" i="0" u="none" strike="noStrike" cap="none">
                <a:solidFill>
                  <a:schemeClr val="dk1"/>
                </a:solidFill>
                <a:latin typeface="Arial"/>
                <a:ea typeface="Arial"/>
                <a:cs typeface="Arial"/>
                <a:sym typeface="Arial"/>
              </a:rPr>
              <a:t>‹#›</a:t>
            </a:fld>
            <a:endParaRPr sz="800" b="0" i="0" u="none" strike="noStrike" cap="none">
              <a:solidFill>
                <a:schemeClr val="dk1"/>
              </a:solidFill>
              <a:latin typeface="Arial"/>
              <a:ea typeface="Arial"/>
              <a:cs typeface="Arial"/>
              <a:sym typeface="Arial"/>
            </a:endParaRPr>
          </a:p>
        </p:txBody>
      </p:sp>
      <p:pic>
        <p:nvPicPr>
          <p:cNvPr id="11" name="Google Shape;11;p1" descr="Harris_wR_2color.png"/>
          <p:cNvPicPr preferRelativeResize="0"/>
          <p:nvPr/>
        </p:nvPicPr>
        <p:blipFill rotWithShape="1">
          <a:blip r:embed="rId8">
            <a:alphaModFix/>
          </a:blip>
          <a:srcRect/>
          <a:stretch/>
        </p:blipFill>
        <p:spPr>
          <a:xfrm>
            <a:off x="7185377" y="295275"/>
            <a:ext cx="1519627" cy="397416"/>
          </a:xfrm>
          <a:prstGeom prst="rect">
            <a:avLst/>
          </a:prstGeom>
          <a:noFill/>
          <a:ln>
            <a:noFill/>
          </a:ln>
        </p:spPr>
      </p:pic>
      <p:sp>
        <p:nvSpPr>
          <p:cNvPr id="12" name="Google Shape;12;p1"/>
          <p:cNvSpPr/>
          <p:nvPr/>
        </p:nvSpPr>
        <p:spPr>
          <a:xfrm>
            <a:off x="-5024" y="6335486"/>
            <a:ext cx="2803490" cy="527538"/>
          </a:xfrm>
          <a:custGeom>
            <a:avLst/>
            <a:gdLst/>
            <a:ahLst/>
            <a:cxnLst/>
            <a:rect l="l" t="t" r="r" b="b"/>
            <a:pathLst>
              <a:path w="2803490" h="527538" extrusionOk="0">
                <a:moveTo>
                  <a:pt x="2617595" y="0"/>
                </a:moveTo>
                <a:lnTo>
                  <a:pt x="2803490" y="527538"/>
                </a:lnTo>
                <a:lnTo>
                  <a:pt x="5024" y="527538"/>
                </a:lnTo>
                <a:cubicBezTo>
                  <a:pt x="3349" y="351692"/>
                  <a:pt x="1675" y="175846"/>
                  <a:pt x="0" y="0"/>
                </a:cubicBezTo>
                <a:lnTo>
                  <a:pt x="2617595"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13" name="Google Shape;13;p1"/>
          <p:cNvSpPr txBox="1"/>
          <p:nvPr/>
        </p:nvSpPr>
        <p:spPr>
          <a:xfrm>
            <a:off x="4717084" y="6516625"/>
            <a:ext cx="2826716" cy="25054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Arial"/>
              <a:buNone/>
            </a:pPr>
            <a:r>
              <a:rPr lang="en-US" sz="900" b="1" i="0" u="none" strike="noStrike" cap="none">
                <a:solidFill>
                  <a:schemeClr val="dk1"/>
                </a:solidFill>
                <a:latin typeface="Arial"/>
                <a:ea typeface="Arial"/>
                <a:cs typeface="Arial"/>
                <a:sym typeface="Arial"/>
              </a:rPr>
              <a:t>Program Name SDR</a:t>
            </a:r>
            <a:endParaRPr sz="900" b="1" i="0" u="none" strike="noStrike" cap="none">
              <a:solidFill>
                <a:schemeClr val="dk1"/>
              </a:solidFill>
              <a:latin typeface="Arial"/>
              <a:ea typeface="Arial"/>
              <a:cs typeface="Arial"/>
              <a:sym typeface="Arial"/>
            </a:endParaRPr>
          </a:p>
        </p:txBody>
      </p:sp>
      <p:sp>
        <p:nvSpPr>
          <p:cNvPr id="14" name="Google Shape;14;p1"/>
          <p:cNvSpPr/>
          <p:nvPr/>
        </p:nvSpPr>
        <p:spPr>
          <a:xfrm>
            <a:off x="4572000" y="6526481"/>
            <a:ext cx="216726"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Arial"/>
                <a:ea typeface="Arial"/>
                <a:cs typeface="Arial"/>
                <a:sym typeface="Arial"/>
              </a:rPr>
              <a:t>|</a:t>
            </a:r>
            <a:endParaRPr sz="900" b="1" i="0" u="none" strike="noStrike" cap="none">
              <a:solidFill>
                <a:schemeClr val="dk1"/>
              </a:solidFill>
              <a:latin typeface="Arial"/>
              <a:ea typeface="Arial"/>
              <a:cs typeface="Arial"/>
              <a:sym typeface="Arial"/>
            </a:endParaRPr>
          </a:p>
        </p:txBody>
      </p:sp>
      <p:pic>
        <p:nvPicPr>
          <p:cNvPr id="15" name="Google Shape;15;p1" descr="red_line.png"/>
          <p:cNvPicPr preferRelativeResize="0"/>
          <p:nvPr/>
        </p:nvPicPr>
        <p:blipFill rotWithShape="1">
          <a:blip r:embed="rId10">
            <a:alphaModFix/>
          </a:blip>
          <a:srcRect/>
          <a:stretch/>
        </p:blipFill>
        <p:spPr>
          <a:xfrm>
            <a:off x="0" y="770915"/>
            <a:ext cx="9144000" cy="36503"/>
          </a:xfrm>
          <a:prstGeom prst="rect">
            <a:avLst/>
          </a:prstGeom>
          <a:noFill/>
          <a:ln>
            <a:noFill/>
          </a:ln>
        </p:spPr>
      </p:pic>
      <p:sp>
        <p:nvSpPr>
          <p:cNvPr id="16" name="Google Shape;16;p1"/>
          <p:cNvSpPr/>
          <p:nvPr/>
        </p:nvSpPr>
        <p:spPr>
          <a:xfrm>
            <a:off x="-7675" y="-1"/>
            <a:ext cx="702365" cy="803719"/>
          </a:xfrm>
          <a:custGeom>
            <a:avLst/>
            <a:gdLst/>
            <a:ahLst/>
            <a:cxnLst/>
            <a:rect l="l" t="t" r="r" b="b"/>
            <a:pathLst>
              <a:path w="702365" h="803719" extrusionOk="0">
                <a:moveTo>
                  <a:pt x="380178" y="0"/>
                </a:moveTo>
                <a:lnTo>
                  <a:pt x="702365" y="803719"/>
                </a:lnTo>
                <a:lnTo>
                  <a:pt x="2651" y="796404"/>
                </a:lnTo>
                <a:cubicBezTo>
                  <a:pt x="5302" y="528498"/>
                  <a:pt x="0" y="267907"/>
                  <a:pt x="2651" y="1"/>
                </a:cubicBezTo>
                <a:lnTo>
                  <a:pt x="380178"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8"/>
          <p:cNvSpPr txBox="1">
            <a:spLocks noGrp="1"/>
          </p:cNvSpPr>
          <p:nvPr>
            <p:ph type="ctrTitle"/>
          </p:nvPr>
        </p:nvSpPr>
        <p:spPr>
          <a:xfrm>
            <a:off x="685800" y="1291050"/>
            <a:ext cx="7772400" cy="213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1400"/>
              <a:buNone/>
            </a:pPr>
            <a:r>
              <a:rPr lang="en-US" sz="3900" i="1" u="none" strike="noStrike" cap="none" dirty="0" err="1">
                <a:solidFill>
                  <a:schemeClr val="dk1"/>
                </a:solidFill>
              </a:rPr>
              <a:t>NavX</a:t>
            </a:r>
            <a:r>
              <a:rPr lang="en-US" sz="3900" i="1" u="none" strike="noStrike" cap="none" dirty="0">
                <a:solidFill>
                  <a:schemeClr val="dk1"/>
                </a:solidFill>
              </a:rPr>
              <a:t>: </a:t>
            </a:r>
            <a:endParaRPr sz="3900" dirty="0"/>
          </a:p>
          <a:p>
            <a:pPr marL="0" marR="0" lvl="0" indent="0" algn="ctr" rtl="0">
              <a:lnSpc>
                <a:spcPct val="100000"/>
              </a:lnSpc>
              <a:spcBef>
                <a:spcPts val="0"/>
              </a:spcBef>
              <a:spcAft>
                <a:spcPts val="0"/>
              </a:spcAft>
              <a:buSzPts val="1400"/>
              <a:buNone/>
            </a:pPr>
            <a:r>
              <a:rPr lang="en-US" sz="3900" dirty="0"/>
              <a:t>Final Design Review</a:t>
            </a:r>
            <a:r>
              <a:rPr lang="en-US" sz="3900" b="0" i="1" u="none" strike="noStrike" cap="none" dirty="0">
                <a:solidFill>
                  <a:schemeClr val="dk1"/>
                </a:solidFill>
                <a:latin typeface="Arial Black"/>
                <a:ea typeface="Arial Black"/>
                <a:cs typeface="Arial Black"/>
                <a:sym typeface="Arial Black"/>
              </a:rPr>
              <a:t> </a:t>
            </a:r>
            <a:endParaRPr dirty="0"/>
          </a:p>
        </p:txBody>
      </p:sp>
      <p:sp>
        <p:nvSpPr>
          <p:cNvPr id="43" name="Google Shape;43;p8"/>
          <p:cNvSpPr txBox="1">
            <a:spLocks noGrp="1"/>
          </p:cNvSpPr>
          <p:nvPr>
            <p:ph type="subTitle" idx="1"/>
          </p:nvPr>
        </p:nvSpPr>
        <p:spPr>
          <a:xfrm>
            <a:off x="1371600" y="3429000"/>
            <a:ext cx="6400800" cy="2286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D4272E"/>
              </a:buClr>
              <a:buSzPts val="2200"/>
              <a:buFont typeface="Arial"/>
              <a:buNone/>
            </a:pPr>
            <a:r>
              <a:rPr lang="en-US" sz="2200" b="0" i="0" u="none" strike="noStrike" cap="none">
                <a:solidFill>
                  <a:schemeClr val="dk1"/>
                </a:solidFill>
                <a:latin typeface="Arial"/>
                <a:ea typeface="Arial"/>
                <a:cs typeface="Arial"/>
                <a:sym typeface="Arial"/>
              </a:rPr>
              <a:t>Team:</a:t>
            </a:r>
            <a:endParaRPr/>
          </a:p>
          <a:p>
            <a:pPr marL="0" marR="0" lvl="0" indent="0" algn="ctr" rtl="0">
              <a:lnSpc>
                <a:spcPct val="90000"/>
              </a:lnSpc>
              <a:spcBef>
                <a:spcPts val="440"/>
              </a:spcBef>
              <a:spcAft>
                <a:spcPts val="0"/>
              </a:spcAft>
              <a:buClr>
                <a:srgbClr val="D4272E"/>
              </a:buClr>
              <a:buSzPts val="2200"/>
              <a:buFont typeface="Arial"/>
              <a:buNone/>
            </a:pPr>
            <a:r>
              <a:rPr lang="en-US" sz="2200" b="0" i="0" u="none" strike="noStrike" cap="none">
                <a:solidFill>
                  <a:schemeClr val="dk1"/>
                </a:solidFill>
                <a:latin typeface="Arial"/>
                <a:ea typeface="Arial"/>
                <a:cs typeface="Arial"/>
                <a:sym typeface="Arial"/>
              </a:rPr>
              <a:t>Alvin O’Garro</a:t>
            </a:r>
            <a:endParaRPr sz="2200" b="0" i="0" u="none" strike="noStrike" cap="none">
              <a:solidFill>
                <a:schemeClr val="dk1"/>
              </a:solidFill>
              <a:latin typeface="Arial"/>
              <a:ea typeface="Arial"/>
              <a:cs typeface="Arial"/>
              <a:sym typeface="Arial"/>
            </a:endParaRPr>
          </a:p>
          <a:p>
            <a:pPr marL="0" marR="0" lvl="0" indent="0" algn="ctr" rtl="0">
              <a:lnSpc>
                <a:spcPct val="90000"/>
              </a:lnSpc>
              <a:spcBef>
                <a:spcPts val="440"/>
              </a:spcBef>
              <a:spcAft>
                <a:spcPts val="0"/>
              </a:spcAft>
              <a:buClr>
                <a:srgbClr val="D4272E"/>
              </a:buClr>
              <a:buSzPts val="2200"/>
              <a:buFont typeface="Arial"/>
              <a:buNone/>
            </a:pPr>
            <a:r>
              <a:rPr lang="en-US" sz="2200" b="0" i="0" u="none" strike="noStrike" cap="none">
                <a:solidFill>
                  <a:schemeClr val="dk1"/>
                </a:solidFill>
                <a:latin typeface="Arial"/>
                <a:ea typeface="Arial"/>
                <a:cs typeface="Arial"/>
                <a:sym typeface="Arial"/>
              </a:rPr>
              <a:t>Jacob Jeong</a:t>
            </a:r>
            <a:endParaRPr sz="2200" b="0" i="0" u="none" strike="noStrike" cap="none">
              <a:solidFill>
                <a:schemeClr val="dk1"/>
              </a:solidFill>
              <a:latin typeface="Arial"/>
              <a:ea typeface="Arial"/>
              <a:cs typeface="Arial"/>
              <a:sym typeface="Arial"/>
            </a:endParaRPr>
          </a:p>
          <a:p>
            <a:pPr marL="0" marR="0" lvl="0" indent="0" algn="ctr" rtl="0">
              <a:lnSpc>
                <a:spcPct val="90000"/>
              </a:lnSpc>
              <a:spcBef>
                <a:spcPts val="440"/>
              </a:spcBef>
              <a:spcAft>
                <a:spcPts val="0"/>
              </a:spcAft>
              <a:buClr>
                <a:srgbClr val="D4272E"/>
              </a:buClr>
              <a:buSzPts val="2200"/>
              <a:buFont typeface="Arial"/>
              <a:buNone/>
            </a:pPr>
            <a:r>
              <a:rPr lang="en-US" sz="2200" b="0" i="0" u="none" strike="noStrike" cap="none">
                <a:solidFill>
                  <a:schemeClr val="dk1"/>
                </a:solidFill>
                <a:latin typeface="Arial"/>
                <a:ea typeface="Arial"/>
                <a:cs typeface="Arial"/>
                <a:sym typeface="Arial"/>
              </a:rPr>
              <a:t>Antony Samuel</a:t>
            </a:r>
            <a:endParaRPr/>
          </a:p>
          <a:p>
            <a:pPr marL="0" marR="0" lvl="0" indent="0" algn="ctr" rtl="0">
              <a:lnSpc>
                <a:spcPct val="90000"/>
              </a:lnSpc>
              <a:spcBef>
                <a:spcPts val="440"/>
              </a:spcBef>
              <a:spcAft>
                <a:spcPts val="0"/>
              </a:spcAft>
              <a:buClr>
                <a:srgbClr val="D4272E"/>
              </a:buClr>
              <a:buSzPts val="2200"/>
              <a:buFont typeface="Arial"/>
              <a:buNone/>
            </a:pPr>
            <a:r>
              <a:rPr lang="en-US" sz="2200" b="0" i="0" u="none" strike="noStrike" cap="none">
                <a:solidFill>
                  <a:schemeClr val="dk1"/>
                </a:solidFill>
                <a:latin typeface="Arial"/>
                <a:ea typeface="Arial"/>
                <a:cs typeface="Arial"/>
                <a:sym typeface="Arial"/>
              </a:rPr>
              <a:t>Kartik Sastry</a:t>
            </a:r>
            <a:endParaRPr sz="2200" b="0" i="0" u="none" strike="noStrike" cap="none">
              <a:solidFill>
                <a:schemeClr val="dk1"/>
              </a:solidFill>
              <a:latin typeface="Arial"/>
              <a:ea typeface="Arial"/>
              <a:cs typeface="Arial"/>
              <a:sym typeface="Arial"/>
            </a:endParaRPr>
          </a:p>
        </p:txBody>
      </p:sp>
      <p:sp>
        <p:nvSpPr>
          <p:cNvPr id="44" name="Google Shape;44;p8"/>
          <p:cNvSpPr/>
          <p:nvPr/>
        </p:nvSpPr>
        <p:spPr>
          <a:xfrm>
            <a:off x="4567700" y="6497725"/>
            <a:ext cx="1505400" cy="28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7"/>
          <p:cNvSpPr txBox="1">
            <a:spLocks noGrp="1"/>
          </p:cNvSpPr>
          <p:nvPr>
            <p:ph type="body" idx="1"/>
          </p:nvPr>
        </p:nvSpPr>
        <p:spPr>
          <a:xfrm>
            <a:off x="485421" y="990600"/>
            <a:ext cx="8218311" cy="5184422"/>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400"/>
              </a:spcBef>
              <a:spcAft>
                <a:spcPts val="0"/>
              </a:spcAft>
              <a:buSzPts val="1800"/>
              <a:buChar char="●"/>
            </a:pPr>
            <a:r>
              <a:rPr lang="en-US" sz="1800" b="1"/>
              <a:t>“How good is the path?”</a:t>
            </a:r>
            <a:endParaRPr sz="1800"/>
          </a:p>
          <a:p>
            <a:pPr marL="914400" lvl="1" indent="-342900" algn="l" rtl="0">
              <a:lnSpc>
                <a:spcPct val="115000"/>
              </a:lnSpc>
              <a:spcBef>
                <a:spcPts val="0"/>
              </a:spcBef>
              <a:spcAft>
                <a:spcPts val="0"/>
              </a:spcAft>
              <a:buSzPts val="1800"/>
              <a:buChar char="○"/>
            </a:pPr>
            <a:r>
              <a:rPr lang="en-US"/>
              <a:t>The project shall c</a:t>
            </a:r>
            <a:r>
              <a:rPr lang="en-US" sz="1800"/>
              <a:t>haracterize the ‘deviation’ of our path from an ideal or reference path</a:t>
            </a:r>
            <a:endParaRPr sz="1800"/>
          </a:p>
          <a:p>
            <a:pPr marL="457200" lvl="0" indent="-342900" algn="l" rtl="0">
              <a:lnSpc>
                <a:spcPct val="115000"/>
              </a:lnSpc>
              <a:spcBef>
                <a:spcPts val="0"/>
              </a:spcBef>
              <a:spcAft>
                <a:spcPts val="0"/>
              </a:spcAft>
              <a:buSzPts val="1800"/>
              <a:buChar char="●"/>
            </a:pPr>
            <a:r>
              <a:rPr lang="en-US" sz="1800" b="1"/>
              <a:t>“How long does it take to compute?”</a:t>
            </a:r>
            <a:endParaRPr sz="1800"/>
          </a:p>
          <a:p>
            <a:pPr marL="914400" lvl="1" indent="-342900" algn="l" rtl="0">
              <a:lnSpc>
                <a:spcPct val="115000"/>
              </a:lnSpc>
              <a:spcBef>
                <a:spcPts val="0"/>
              </a:spcBef>
              <a:spcAft>
                <a:spcPts val="0"/>
              </a:spcAft>
              <a:buSzPts val="1800"/>
              <a:buChar char="○"/>
            </a:pPr>
            <a:r>
              <a:rPr lang="en-US" i="1"/>
              <a:t>Note: </a:t>
            </a:r>
            <a:r>
              <a:rPr lang="en-US" sz="1800" i="1"/>
              <a:t>Important if runtime becomes critical</a:t>
            </a:r>
            <a:endParaRPr i="1"/>
          </a:p>
          <a:p>
            <a:pPr marL="457200" lvl="0" indent="-342900" algn="l" rtl="0">
              <a:lnSpc>
                <a:spcPct val="115000"/>
              </a:lnSpc>
              <a:spcBef>
                <a:spcPts val="0"/>
              </a:spcBef>
              <a:spcAft>
                <a:spcPts val="0"/>
              </a:spcAft>
              <a:buSzPts val="1800"/>
              <a:buChar char="●"/>
            </a:pPr>
            <a:r>
              <a:rPr lang="en-US" sz="1800" b="1"/>
              <a:t>Subsystem validation depicted below:</a:t>
            </a:r>
            <a:endParaRPr sz="1800" b="1"/>
          </a:p>
          <a:p>
            <a:pPr marL="0" lvl="0" indent="0" algn="l" rtl="0">
              <a:lnSpc>
                <a:spcPct val="115000"/>
              </a:lnSpc>
              <a:spcBef>
                <a:spcPts val="400"/>
              </a:spcBef>
              <a:spcAft>
                <a:spcPts val="0"/>
              </a:spcAft>
              <a:buClr>
                <a:schemeClr val="dk1"/>
              </a:buClr>
              <a:buSzPts val="1100"/>
              <a:buFont typeface="Arial"/>
              <a:buNone/>
            </a:pPr>
            <a:endParaRPr sz="1600"/>
          </a:p>
          <a:p>
            <a:pPr marL="0" marR="0" lvl="0" indent="0" algn="l" rtl="0">
              <a:lnSpc>
                <a:spcPct val="100000"/>
              </a:lnSpc>
              <a:spcBef>
                <a:spcPts val="0"/>
              </a:spcBef>
              <a:spcAft>
                <a:spcPts val="0"/>
              </a:spcAft>
              <a:buSzPts val="2000"/>
              <a:buNone/>
            </a:pPr>
            <a:endParaRPr/>
          </a:p>
        </p:txBody>
      </p:sp>
      <p:sp>
        <p:nvSpPr>
          <p:cNvPr id="148" name="Google Shape;148;p17"/>
          <p:cNvSpPr txBox="1">
            <a:spLocks noGrp="1"/>
          </p:cNvSpPr>
          <p:nvPr>
            <p:ph type="title"/>
          </p:nvPr>
        </p:nvSpPr>
        <p:spPr>
          <a:xfrm>
            <a:off x="722312" y="0"/>
            <a:ext cx="6242932" cy="7789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1400"/>
              <a:buNone/>
            </a:pPr>
            <a:r>
              <a:rPr lang="en-US" sz="2600" b="1" i="0" u="none" strike="noStrike" cap="none">
                <a:solidFill>
                  <a:schemeClr val="dk1"/>
                </a:solidFill>
                <a:latin typeface="Arial"/>
                <a:ea typeface="Arial"/>
                <a:cs typeface="Arial"/>
                <a:sym typeface="Arial"/>
              </a:rPr>
              <a:t>Performance Metrics</a:t>
            </a:r>
            <a:r>
              <a:rPr lang="en-US"/>
              <a:t> and Analysis</a:t>
            </a:r>
            <a:endParaRPr/>
          </a:p>
        </p:txBody>
      </p:sp>
      <p:pic>
        <p:nvPicPr>
          <p:cNvPr id="149" name="Google Shape;149;p17"/>
          <p:cNvPicPr preferRelativeResize="0"/>
          <p:nvPr/>
        </p:nvPicPr>
        <p:blipFill rotWithShape="1">
          <a:blip r:embed="rId3">
            <a:alphaModFix/>
          </a:blip>
          <a:srcRect/>
          <a:stretch/>
        </p:blipFill>
        <p:spPr>
          <a:xfrm>
            <a:off x="722300" y="2971900"/>
            <a:ext cx="7291900" cy="3203125"/>
          </a:xfrm>
          <a:prstGeom prst="rect">
            <a:avLst/>
          </a:prstGeom>
          <a:noFill/>
          <a:ln>
            <a:noFill/>
          </a:ln>
        </p:spPr>
      </p:pic>
      <p:sp>
        <p:nvSpPr>
          <p:cNvPr id="150" name="Google Shape;150;p17"/>
          <p:cNvSpPr/>
          <p:nvPr/>
        </p:nvSpPr>
        <p:spPr>
          <a:xfrm>
            <a:off x="4567700" y="6497725"/>
            <a:ext cx="1505400" cy="28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body" idx="1"/>
          </p:nvPr>
        </p:nvSpPr>
        <p:spPr>
          <a:xfrm>
            <a:off x="485421" y="990600"/>
            <a:ext cx="8218200" cy="5184300"/>
          </a:xfrm>
          <a:prstGeom prst="rect">
            <a:avLst/>
          </a:prstGeom>
          <a:noFill/>
          <a:ln>
            <a:noFill/>
          </a:ln>
        </p:spPr>
        <p:txBody>
          <a:bodyPr spcFirstLastPara="1" wrap="square" lIns="0" tIns="0" rIns="0" bIns="0" anchor="t" anchorCtr="0">
            <a:noAutofit/>
          </a:bodyPr>
          <a:lstStyle/>
          <a:p>
            <a:pPr marL="457200" marR="0" lvl="0" indent="-342900" algn="l" rtl="0">
              <a:lnSpc>
                <a:spcPct val="100000"/>
              </a:lnSpc>
              <a:spcBef>
                <a:spcPts val="0"/>
              </a:spcBef>
              <a:spcAft>
                <a:spcPts val="0"/>
              </a:spcAft>
              <a:buClr>
                <a:schemeClr val="dk1"/>
              </a:buClr>
              <a:buSzPts val="1800"/>
              <a:buChar char="●"/>
            </a:pPr>
            <a:r>
              <a:rPr lang="en-US" sz="1800" b="1" i="0" u="none" strike="noStrike" cap="none">
                <a:solidFill>
                  <a:schemeClr val="dk1"/>
                </a:solidFill>
              </a:rPr>
              <a:t>Significant Tradeoffs </a:t>
            </a:r>
            <a:endParaRPr sz="1800" b="1"/>
          </a:p>
          <a:p>
            <a:pPr marL="914400" marR="0" lvl="1" indent="-342900" algn="l" rtl="0">
              <a:lnSpc>
                <a:spcPct val="115000"/>
              </a:lnSpc>
              <a:spcBef>
                <a:spcPts val="1000"/>
              </a:spcBef>
              <a:spcAft>
                <a:spcPts val="0"/>
              </a:spcAft>
              <a:buClr>
                <a:schemeClr val="dk1"/>
              </a:buClr>
              <a:buSzPts val="1800"/>
              <a:buFont typeface="Arial"/>
              <a:buChar char="○"/>
            </a:pPr>
            <a:r>
              <a:rPr lang="en-US"/>
              <a:t>Spatial density of data vs computation resources. </a:t>
            </a:r>
            <a:endParaRPr/>
          </a:p>
          <a:p>
            <a:pPr marL="1371600" marR="0" lvl="2" indent="-342900" algn="l" rtl="0">
              <a:lnSpc>
                <a:spcPct val="115000"/>
              </a:lnSpc>
              <a:spcBef>
                <a:spcPts val="1000"/>
              </a:spcBef>
              <a:spcAft>
                <a:spcPts val="0"/>
              </a:spcAft>
              <a:buSzPts val="1800"/>
              <a:buChar char="■"/>
            </a:pPr>
            <a:r>
              <a:rPr lang="en-US" sz="1800"/>
              <a:t>Higher spatial density allows finer path control and better terrain representation, but requires a more memory intensive graph.</a:t>
            </a:r>
            <a:endParaRPr sz="1800"/>
          </a:p>
          <a:p>
            <a:pPr marL="914400" marR="0" lvl="1" indent="-342900" algn="l" rtl="0">
              <a:lnSpc>
                <a:spcPct val="115000"/>
              </a:lnSpc>
              <a:spcBef>
                <a:spcPts val="1000"/>
              </a:spcBef>
              <a:spcAft>
                <a:spcPts val="0"/>
              </a:spcAft>
              <a:buSzPts val="1800"/>
              <a:buChar char="○"/>
            </a:pPr>
            <a:r>
              <a:rPr lang="en-US"/>
              <a:t>Path optimality vs computation time.</a:t>
            </a:r>
            <a:endParaRPr/>
          </a:p>
          <a:p>
            <a:pPr marL="1371600" marR="0" lvl="2" indent="-342900" algn="l" rtl="0">
              <a:lnSpc>
                <a:spcPct val="115000"/>
              </a:lnSpc>
              <a:spcBef>
                <a:spcPts val="1000"/>
              </a:spcBef>
              <a:spcAft>
                <a:spcPts val="1000"/>
              </a:spcAft>
              <a:buSzPts val="1800"/>
              <a:buChar char="■"/>
            </a:pPr>
            <a:r>
              <a:rPr lang="en-US" sz="1800"/>
              <a:t>More accurate paths can be generated, but at the expense of computation time.</a:t>
            </a:r>
            <a:endParaRPr sz="1800"/>
          </a:p>
        </p:txBody>
      </p:sp>
      <p:sp>
        <p:nvSpPr>
          <p:cNvPr id="157" name="Google Shape;157;p18"/>
          <p:cNvSpPr txBox="1">
            <a:spLocks noGrp="1"/>
          </p:cNvSpPr>
          <p:nvPr>
            <p:ph type="title"/>
          </p:nvPr>
        </p:nvSpPr>
        <p:spPr>
          <a:xfrm>
            <a:off x="722312" y="0"/>
            <a:ext cx="6242932" cy="7789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1400"/>
              <a:buNone/>
            </a:pPr>
            <a:r>
              <a:rPr lang="en-US" sz="2600" b="1" i="0" u="none" strike="noStrike" cap="none">
                <a:solidFill>
                  <a:schemeClr val="dk1"/>
                </a:solidFill>
                <a:latin typeface="Arial"/>
                <a:ea typeface="Arial"/>
                <a:cs typeface="Arial"/>
                <a:sym typeface="Arial"/>
              </a:rPr>
              <a:t>System </a:t>
            </a:r>
            <a:r>
              <a:rPr lang="en-US"/>
              <a:t>Trade-offs</a:t>
            </a:r>
            <a:endParaRPr/>
          </a:p>
        </p:txBody>
      </p:sp>
      <p:sp>
        <p:nvSpPr>
          <p:cNvPr id="158" name="Google Shape;158;p18"/>
          <p:cNvSpPr/>
          <p:nvPr/>
        </p:nvSpPr>
        <p:spPr>
          <a:xfrm>
            <a:off x="4567700" y="6497725"/>
            <a:ext cx="1505400" cy="28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body" idx="1"/>
          </p:nvPr>
        </p:nvSpPr>
        <p:spPr>
          <a:xfrm>
            <a:off x="485421" y="990600"/>
            <a:ext cx="8218200" cy="51843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400"/>
              </a:spcBef>
              <a:spcAft>
                <a:spcPts val="0"/>
              </a:spcAft>
              <a:buSzPts val="1800"/>
              <a:buChar char="●"/>
            </a:pPr>
            <a:r>
              <a:rPr lang="en-US" sz="1800" b="1"/>
              <a:t>Critical Timing</a:t>
            </a:r>
            <a:endParaRPr sz="1800" b="1"/>
          </a:p>
          <a:p>
            <a:pPr marL="914400" lvl="1" indent="-342900" algn="l" rtl="0">
              <a:lnSpc>
                <a:spcPct val="115000"/>
              </a:lnSpc>
              <a:spcBef>
                <a:spcPts val="0"/>
              </a:spcBef>
              <a:spcAft>
                <a:spcPts val="0"/>
              </a:spcAft>
              <a:buSzPts val="1800"/>
              <a:buChar char="○"/>
            </a:pPr>
            <a:r>
              <a:rPr lang="en-US"/>
              <a:t>No timing constraint</a:t>
            </a:r>
            <a:endParaRPr b="1"/>
          </a:p>
          <a:p>
            <a:pPr marL="457200" lvl="0" indent="-342900" algn="l" rtl="0">
              <a:lnSpc>
                <a:spcPct val="115000"/>
              </a:lnSpc>
              <a:spcBef>
                <a:spcPts val="0"/>
              </a:spcBef>
              <a:spcAft>
                <a:spcPts val="0"/>
              </a:spcAft>
              <a:buSzPts val="1800"/>
              <a:buChar char="●"/>
            </a:pPr>
            <a:r>
              <a:rPr lang="en-US" sz="1800" b="1"/>
              <a:t>Memory Utilization</a:t>
            </a:r>
            <a:endParaRPr sz="1800" b="1"/>
          </a:p>
          <a:p>
            <a:pPr marL="914400" lvl="1" indent="-342900" algn="l" rtl="0">
              <a:lnSpc>
                <a:spcPct val="115000"/>
              </a:lnSpc>
              <a:spcBef>
                <a:spcPts val="0"/>
              </a:spcBef>
              <a:spcAft>
                <a:spcPts val="0"/>
              </a:spcAft>
              <a:buSzPts val="1800"/>
              <a:buChar char="○"/>
            </a:pPr>
            <a:r>
              <a:rPr lang="en-US"/>
              <a:t>Point storage requirements alone scale linearly with </a:t>
            </a:r>
            <a:r>
              <a:rPr lang="en-US" i="1"/>
              <a:t>k</a:t>
            </a:r>
            <a:endParaRPr i="1"/>
          </a:p>
          <a:p>
            <a:pPr marL="1371600" lvl="2" indent="-330200" algn="l" rtl="0">
              <a:lnSpc>
                <a:spcPct val="115000"/>
              </a:lnSpc>
              <a:spcBef>
                <a:spcPts val="0"/>
              </a:spcBef>
              <a:spcAft>
                <a:spcPts val="0"/>
              </a:spcAft>
              <a:buSzPts val="1600"/>
              <a:buChar char="■"/>
            </a:pPr>
            <a:r>
              <a:rPr lang="en-US"/>
              <a:t>Bulk of memory required</a:t>
            </a:r>
            <a:endParaRPr/>
          </a:p>
          <a:p>
            <a:pPr marL="1371600" lvl="2" indent="-342900" algn="l" rtl="0">
              <a:lnSpc>
                <a:spcPct val="115000"/>
              </a:lnSpc>
              <a:spcBef>
                <a:spcPts val="0"/>
              </a:spcBef>
              <a:spcAft>
                <a:spcPts val="0"/>
              </a:spcAft>
              <a:buSzPts val="1800"/>
              <a:buChar char="■"/>
            </a:pPr>
            <a:r>
              <a:rPr lang="en-US"/>
              <a:t>Points stored as (X, Y, Z, Class): 3*sizeof(float) + sizeof(int)</a:t>
            </a:r>
            <a:endParaRPr/>
          </a:p>
          <a:p>
            <a:pPr marL="1371600" lvl="2" indent="-330200" algn="l" rtl="0">
              <a:lnSpc>
                <a:spcPct val="115000"/>
              </a:lnSpc>
              <a:spcBef>
                <a:spcPts val="0"/>
              </a:spcBef>
              <a:spcAft>
                <a:spcPts val="0"/>
              </a:spcAft>
              <a:buSzPts val="1600"/>
              <a:buChar char="■"/>
            </a:pPr>
            <a:r>
              <a:rPr lang="en-US"/>
              <a:t>Nodes stored as (Point, Point[k]): (</a:t>
            </a:r>
            <a:r>
              <a:rPr lang="en-US" i="1"/>
              <a:t>k</a:t>
            </a:r>
            <a:r>
              <a:rPr lang="en-US"/>
              <a:t>+1)*sizeof(Point)</a:t>
            </a:r>
            <a:endParaRPr/>
          </a:p>
          <a:p>
            <a:pPr marL="914400" lvl="1" indent="-342900" algn="l" rtl="0">
              <a:lnSpc>
                <a:spcPct val="115000"/>
              </a:lnSpc>
              <a:spcBef>
                <a:spcPts val="0"/>
              </a:spcBef>
              <a:spcAft>
                <a:spcPts val="0"/>
              </a:spcAft>
              <a:buSzPts val="1800"/>
              <a:buChar char="○"/>
            </a:pPr>
            <a:r>
              <a:rPr lang="en-US"/>
              <a:t>On the order of MB for 100,000 points in .las file</a:t>
            </a:r>
            <a:endParaRPr/>
          </a:p>
          <a:p>
            <a:pPr marL="457200" lvl="0" indent="-342900" algn="l" rtl="0">
              <a:lnSpc>
                <a:spcPct val="115000"/>
              </a:lnSpc>
              <a:spcBef>
                <a:spcPts val="0"/>
              </a:spcBef>
              <a:spcAft>
                <a:spcPts val="0"/>
              </a:spcAft>
              <a:buSzPts val="1800"/>
              <a:buChar char="●"/>
            </a:pPr>
            <a:r>
              <a:rPr lang="en-US" sz="1800" b="1"/>
              <a:t>Processor Loading</a:t>
            </a:r>
            <a:endParaRPr sz="1800" b="1"/>
          </a:p>
          <a:p>
            <a:pPr marL="914400" lvl="1" indent="-342900" algn="l" rtl="0">
              <a:lnSpc>
                <a:spcPct val="115000"/>
              </a:lnSpc>
              <a:spcBef>
                <a:spcPts val="0"/>
              </a:spcBef>
              <a:spcAft>
                <a:spcPts val="0"/>
              </a:spcAft>
              <a:buSzPts val="1800"/>
              <a:buChar char="○"/>
            </a:pPr>
            <a:r>
              <a:rPr lang="en-US"/>
              <a:t>Single Core - Single Thread</a:t>
            </a:r>
            <a:endParaRPr/>
          </a:p>
        </p:txBody>
      </p:sp>
      <p:sp>
        <p:nvSpPr>
          <p:cNvPr id="165" name="Google Shape;165;p19"/>
          <p:cNvSpPr txBox="1">
            <a:spLocks noGrp="1"/>
          </p:cNvSpPr>
          <p:nvPr>
            <p:ph type="title"/>
          </p:nvPr>
        </p:nvSpPr>
        <p:spPr>
          <a:xfrm>
            <a:off x="722312" y="0"/>
            <a:ext cx="6242932" cy="7789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1400"/>
              <a:buNone/>
            </a:pPr>
            <a:r>
              <a:rPr lang="en-US"/>
              <a:t>Software</a:t>
            </a:r>
            <a:r>
              <a:rPr lang="en-US" sz="2600" b="1" i="0" u="none" strike="noStrike" cap="none">
                <a:solidFill>
                  <a:schemeClr val="dk1"/>
                </a:solidFill>
                <a:latin typeface="Arial"/>
                <a:ea typeface="Arial"/>
                <a:cs typeface="Arial"/>
                <a:sym typeface="Arial"/>
              </a:rPr>
              <a:t> Design</a:t>
            </a:r>
            <a:r>
              <a:rPr lang="en-US"/>
              <a:t> Analysis</a:t>
            </a:r>
            <a:endParaRPr/>
          </a:p>
        </p:txBody>
      </p:sp>
      <p:sp>
        <p:nvSpPr>
          <p:cNvPr id="166" name="Google Shape;166;p19"/>
          <p:cNvSpPr/>
          <p:nvPr/>
        </p:nvSpPr>
        <p:spPr>
          <a:xfrm>
            <a:off x="4567700" y="6497725"/>
            <a:ext cx="1505400" cy="28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body" idx="1"/>
          </p:nvPr>
        </p:nvSpPr>
        <p:spPr>
          <a:xfrm>
            <a:off x="485421" y="990600"/>
            <a:ext cx="8218311" cy="5184422"/>
          </a:xfrm>
          <a:prstGeom prst="rect">
            <a:avLst/>
          </a:prstGeom>
          <a:noFill/>
          <a:ln>
            <a:noFill/>
          </a:ln>
        </p:spPr>
        <p:txBody>
          <a:bodyPr spcFirstLastPara="1" wrap="square" lIns="0" tIns="0" rIns="0" bIns="0" anchor="t" anchorCtr="0">
            <a:noAutofit/>
          </a:bodyPr>
          <a:lstStyle/>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Since the project is purely software-related, all associated risks </a:t>
            </a:r>
            <a:r>
              <a:rPr lang="en-US"/>
              <a:t>were</a:t>
            </a:r>
            <a:r>
              <a:rPr lang="en-US" sz="2000" b="0" i="0" u="none" strike="noStrike" cap="none">
                <a:solidFill>
                  <a:schemeClr val="dk1"/>
                </a:solidFill>
                <a:latin typeface="Arial"/>
                <a:ea typeface="Arial"/>
                <a:cs typeface="Arial"/>
                <a:sym typeface="Arial"/>
              </a:rPr>
              <a:t> results of software malfunctions/miscalculations.</a:t>
            </a:r>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400"/>
              </a:spcBef>
              <a:spcAft>
                <a:spcPts val="0"/>
              </a:spcAft>
              <a:buSzPts val="2000"/>
              <a:buChar char="●"/>
            </a:pPr>
            <a:r>
              <a:rPr lang="en-US" sz="2000" b="1" i="0" u="none" strike="noStrike" cap="none">
                <a:solidFill>
                  <a:schemeClr val="dk1"/>
                </a:solidFill>
              </a:rPr>
              <a:t>Risk 1</a:t>
            </a:r>
            <a:r>
              <a:rPr lang="en-US" b="1"/>
              <a:t>:</a:t>
            </a:r>
            <a:r>
              <a:rPr lang="en-US" sz="2000" b="1" i="0" u="none" strike="noStrike" cap="none">
                <a:solidFill>
                  <a:schemeClr val="dk1"/>
                </a:solidFill>
              </a:rPr>
              <a:t> </a:t>
            </a:r>
            <a:r>
              <a:rPr lang="en-US" sz="2000" b="0" i="1" u="none" strike="noStrike" cap="none">
                <a:solidFill>
                  <a:schemeClr val="dk1"/>
                </a:solidFill>
                <a:latin typeface="Arial"/>
                <a:ea typeface="Arial"/>
                <a:cs typeface="Arial"/>
                <a:sym typeface="Arial"/>
              </a:rPr>
              <a:t>The generated waypoints guide the robot through unnavigable terrain or unseen obstacles</a:t>
            </a:r>
            <a:endParaRPr i="1"/>
          </a:p>
          <a:p>
            <a:pPr marL="914400" marR="0" lvl="1"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User maintains option to go into “manual mode”</a:t>
            </a:r>
            <a:endParaRPr/>
          </a:p>
          <a:p>
            <a:pPr marL="0" marR="0" lvl="0" indent="0" algn="l" rtl="0">
              <a:lnSpc>
                <a:spcPct val="100000"/>
              </a:lnSpc>
              <a:spcBef>
                <a:spcPts val="400"/>
              </a:spcBef>
              <a:spcAft>
                <a:spcPts val="0"/>
              </a:spcAft>
              <a:buClr>
                <a:schemeClr val="dk1"/>
              </a:buClr>
              <a:buSzPts val="2000"/>
              <a:buFont typeface="Arial"/>
              <a:buNone/>
            </a:pPr>
            <a:endParaRPr/>
          </a:p>
          <a:p>
            <a:pPr marL="457200" marR="0" lvl="0" indent="-355600" algn="l" rtl="0">
              <a:lnSpc>
                <a:spcPct val="100000"/>
              </a:lnSpc>
              <a:spcBef>
                <a:spcPts val="400"/>
              </a:spcBef>
              <a:spcAft>
                <a:spcPts val="0"/>
              </a:spcAft>
              <a:buSzPts val="2000"/>
              <a:buChar char="●"/>
            </a:pPr>
            <a:r>
              <a:rPr lang="en-US" sz="2000" b="1" i="0" u="none" strike="noStrike" cap="none">
                <a:solidFill>
                  <a:schemeClr val="dk1"/>
                </a:solidFill>
              </a:rPr>
              <a:t>Risk 2</a:t>
            </a:r>
            <a:r>
              <a:rPr lang="en-US" b="1"/>
              <a:t>: </a:t>
            </a:r>
            <a:r>
              <a:rPr lang="en-US" sz="2000" b="0" i="1" u="none" strike="noStrike" cap="none">
                <a:solidFill>
                  <a:schemeClr val="dk1"/>
                </a:solidFill>
                <a:latin typeface="Arial"/>
                <a:ea typeface="Arial"/>
                <a:cs typeface="Arial"/>
                <a:sym typeface="Arial"/>
              </a:rPr>
              <a:t>Map generation takes longer than preferred</a:t>
            </a:r>
            <a:endParaRPr i="1"/>
          </a:p>
          <a:p>
            <a:pPr marL="914400" marR="0" lvl="1"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User inputs a ‘K’ values correlating to path options</a:t>
            </a:r>
            <a:endParaRPr sz="2000" b="0" i="0" u="none" strike="noStrike" cap="none">
              <a:solidFill>
                <a:schemeClr val="dk1"/>
              </a:solidFill>
              <a:latin typeface="Arial"/>
              <a:ea typeface="Arial"/>
              <a:cs typeface="Arial"/>
              <a:sym typeface="Arial"/>
            </a:endParaRPr>
          </a:p>
          <a:p>
            <a:pPr marL="914400" marR="0" lvl="1" indent="-355600" algn="l" rtl="0">
              <a:lnSpc>
                <a:spcPct val="100000"/>
              </a:lnSpc>
              <a:spcBef>
                <a:spcPts val="0"/>
              </a:spcBef>
              <a:spcAft>
                <a:spcPts val="0"/>
              </a:spcAft>
              <a:buSzPts val="2000"/>
              <a:buChar char="○"/>
            </a:pPr>
            <a:r>
              <a:rPr lang="en-US" sz="2000"/>
              <a:t>Downsample input data</a:t>
            </a:r>
            <a:endParaRPr sz="2000"/>
          </a:p>
          <a:p>
            <a:pPr marL="0" marR="0" lvl="0" indent="0" algn="l" rtl="0">
              <a:lnSpc>
                <a:spcPct val="100000"/>
              </a:lnSpc>
              <a:spcBef>
                <a:spcPts val="0"/>
              </a:spcBef>
              <a:spcAft>
                <a:spcPts val="0"/>
              </a:spcAft>
              <a:buNone/>
            </a:pPr>
            <a:endParaRPr sz="2000" i="1"/>
          </a:p>
        </p:txBody>
      </p:sp>
      <p:sp>
        <p:nvSpPr>
          <p:cNvPr id="173" name="Google Shape;173;p20"/>
          <p:cNvSpPr txBox="1">
            <a:spLocks noGrp="1"/>
          </p:cNvSpPr>
          <p:nvPr>
            <p:ph type="title"/>
          </p:nvPr>
        </p:nvSpPr>
        <p:spPr>
          <a:xfrm>
            <a:off x="722312" y="0"/>
            <a:ext cx="6242932" cy="7789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1400"/>
              <a:buNone/>
            </a:pPr>
            <a:r>
              <a:rPr lang="en-US" sz="2600" b="1" i="0" u="none" strike="noStrike" cap="none">
                <a:solidFill>
                  <a:schemeClr val="dk1"/>
                </a:solidFill>
                <a:latin typeface="Arial"/>
                <a:ea typeface="Arial"/>
                <a:cs typeface="Arial"/>
                <a:sym typeface="Arial"/>
              </a:rPr>
              <a:t>Risk Analys</a:t>
            </a:r>
            <a:r>
              <a:rPr lang="en-US"/>
              <a:t>e</a:t>
            </a:r>
            <a:r>
              <a:rPr lang="en-US" sz="2600" b="1" i="0" u="none" strike="noStrike" cap="none">
                <a:solidFill>
                  <a:schemeClr val="dk1"/>
                </a:solidFill>
                <a:latin typeface="Arial"/>
                <a:ea typeface="Arial"/>
                <a:cs typeface="Arial"/>
                <a:sym typeface="Arial"/>
              </a:rPr>
              <a:t>s</a:t>
            </a:r>
            <a:endParaRPr/>
          </a:p>
        </p:txBody>
      </p:sp>
      <p:sp>
        <p:nvSpPr>
          <p:cNvPr id="174" name="Google Shape;174;p20"/>
          <p:cNvSpPr/>
          <p:nvPr/>
        </p:nvSpPr>
        <p:spPr>
          <a:xfrm>
            <a:off x="4567700" y="6497725"/>
            <a:ext cx="1505400" cy="28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body" idx="1"/>
          </p:nvPr>
        </p:nvSpPr>
        <p:spPr>
          <a:xfrm>
            <a:off x="485421" y="990600"/>
            <a:ext cx="8218311" cy="5184422"/>
          </a:xfrm>
          <a:prstGeom prst="rect">
            <a:avLst/>
          </a:prstGeom>
          <a:noFill/>
          <a:ln>
            <a:noFill/>
          </a:ln>
        </p:spPr>
        <p:txBody>
          <a:bodyPr spcFirstLastPara="1" wrap="square" lIns="0" tIns="0" rIns="0" bIns="0" anchor="t" anchorCtr="0">
            <a:noAutofit/>
          </a:bodyPr>
          <a:lstStyle/>
          <a:p>
            <a:pPr marL="457200" marR="0" lvl="0" indent="-355600" algn="l" rtl="0">
              <a:lnSpc>
                <a:spcPct val="100000"/>
              </a:lnSpc>
              <a:spcBef>
                <a:spcPts val="0"/>
              </a:spcBef>
              <a:spcAft>
                <a:spcPts val="0"/>
              </a:spcAft>
              <a:buClr>
                <a:schemeClr val="dk1"/>
              </a:buClr>
              <a:buSzPts val="2000"/>
              <a:buFont typeface="Arial"/>
              <a:buChar char="●"/>
            </a:pPr>
            <a:r>
              <a:rPr lang="en-US"/>
              <a:t>S</a:t>
            </a:r>
            <a:r>
              <a:rPr lang="en-US" sz="2000" b="0" i="0" u="none" strike="noStrike" cap="none">
                <a:solidFill>
                  <a:schemeClr val="dk1"/>
                </a:solidFill>
                <a:latin typeface="Arial"/>
                <a:ea typeface="Arial"/>
                <a:cs typeface="Arial"/>
                <a:sym typeface="Arial"/>
              </a:rPr>
              <a:t>ystem performance </a:t>
            </a:r>
            <a:r>
              <a:rPr lang="en-US"/>
              <a:t>r</a:t>
            </a:r>
            <a:r>
              <a:rPr lang="en-US" sz="2000" b="0" i="0" u="none" strike="noStrike" cap="none">
                <a:solidFill>
                  <a:schemeClr val="dk1"/>
                </a:solidFill>
                <a:latin typeface="Arial"/>
                <a:ea typeface="Arial"/>
                <a:cs typeface="Arial"/>
                <a:sym typeface="Arial"/>
              </a:rPr>
              <a:t>eached our initial goals. Specifically, our process for generating waypoints</a:t>
            </a:r>
            <a:r>
              <a:rPr lang="en-US"/>
              <a:t> </a:t>
            </a:r>
            <a:r>
              <a:rPr lang="en-US" sz="2000" b="0" i="0" u="none" strike="noStrike" cap="none">
                <a:solidFill>
                  <a:schemeClr val="dk1"/>
                </a:solidFill>
                <a:latin typeface="Arial"/>
                <a:ea typeface="Arial"/>
                <a:cs typeface="Arial"/>
                <a:sym typeface="Arial"/>
              </a:rPr>
              <a:t>effectively provided appropriate coordinates for the navigating robot</a:t>
            </a:r>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400"/>
              </a:spcBef>
              <a:spcAft>
                <a:spcPts val="0"/>
              </a:spcAft>
              <a:buClr>
                <a:schemeClr val="dk1"/>
              </a:buClr>
              <a:buSzPts val="2000"/>
              <a:buChar char="●"/>
            </a:pPr>
            <a:r>
              <a:rPr lang="en-US" sz="2000" b="1" i="0" u="none" strike="noStrike" cap="none">
                <a:solidFill>
                  <a:schemeClr val="dk1"/>
                </a:solidFill>
              </a:rPr>
              <a:t>Performance Analysis: </a:t>
            </a:r>
            <a:endParaRPr b="1"/>
          </a:p>
          <a:p>
            <a:pPr marL="914400" marR="0" lvl="1" indent="-355600" algn="l" rtl="0">
              <a:lnSpc>
                <a:spcPct val="100000"/>
              </a:lnSpc>
              <a:spcBef>
                <a:spcPts val="0"/>
              </a:spcBef>
              <a:spcAft>
                <a:spcPts val="0"/>
              </a:spcAft>
              <a:buClr>
                <a:schemeClr val="dk1"/>
              </a:buClr>
              <a:buSzPts val="2000"/>
              <a:buChar char="○"/>
            </a:pPr>
            <a:r>
              <a:rPr lang="en-US" b="1"/>
              <a:t>Produce Output</a:t>
            </a:r>
            <a:endParaRPr b="1"/>
          </a:p>
          <a:p>
            <a:pPr marL="1371600" marR="0" lvl="2" indent="-330200" algn="l" rtl="0">
              <a:lnSpc>
                <a:spcPct val="100000"/>
              </a:lnSpc>
              <a:spcBef>
                <a:spcPts val="0"/>
              </a:spcBef>
              <a:spcAft>
                <a:spcPts val="0"/>
              </a:spcAft>
              <a:buSzPts val="1600"/>
              <a:buChar char="■"/>
            </a:pPr>
            <a:r>
              <a:rPr lang="en-US"/>
              <a:t>Input </a:t>
            </a:r>
            <a:r>
              <a:rPr lang="en-US" b="0" i="0" u="none" strike="noStrike" cap="none">
                <a:solidFill>
                  <a:schemeClr val="dk1"/>
                </a:solidFill>
                <a:latin typeface="Arial"/>
                <a:ea typeface="Arial"/>
                <a:cs typeface="Arial"/>
                <a:sym typeface="Arial"/>
              </a:rPr>
              <a:t>LiDAR data in LAS format</a:t>
            </a:r>
            <a:endParaRPr/>
          </a:p>
          <a:p>
            <a:pPr marL="1371600" marR="0" lvl="2" indent="-330200" algn="l" rtl="0">
              <a:lnSpc>
                <a:spcPct val="100000"/>
              </a:lnSpc>
              <a:spcBef>
                <a:spcPts val="0"/>
              </a:spcBef>
              <a:spcAft>
                <a:spcPts val="0"/>
              </a:spcAft>
              <a:buSzPts val="1600"/>
              <a:buChar char="■"/>
            </a:pPr>
            <a:r>
              <a:rPr lang="en-US" b="0" i="0" u="none" strike="noStrike" cap="none">
                <a:solidFill>
                  <a:schemeClr val="dk1"/>
                </a:solidFill>
                <a:latin typeface="Arial"/>
                <a:ea typeface="Arial"/>
                <a:cs typeface="Arial"/>
                <a:sym typeface="Arial"/>
              </a:rPr>
              <a:t>Parse LiDAR data to get </a:t>
            </a:r>
            <a:r>
              <a:rPr lang="en-US"/>
              <a:t>point coordinates</a:t>
            </a:r>
            <a:r>
              <a:rPr lang="en-US" b="0" i="0" u="none" strike="noStrike" cap="none">
                <a:solidFill>
                  <a:schemeClr val="dk1"/>
                </a:solidFill>
                <a:latin typeface="Arial"/>
                <a:ea typeface="Arial"/>
                <a:cs typeface="Arial"/>
                <a:sym typeface="Arial"/>
              </a:rPr>
              <a:t>/point classification </a:t>
            </a:r>
            <a:r>
              <a:rPr lang="en-US"/>
              <a:t>information</a:t>
            </a:r>
            <a:endParaRPr/>
          </a:p>
          <a:p>
            <a:pPr marL="1371600" marR="0" lvl="2" indent="-330200" algn="l" rtl="0">
              <a:lnSpc>
                <a:spcPct val="100000"/>
              </a:lnSpc>
              <a:spcBef>
                <a:spcPts val="0"/>
              </a:spcBef>
              <a:spcAft>
                <a:spcPts val="0"/>
              </a:spcAft>
              <a:buSzPts val="1600"/>
              <a:buChar char="■"/>
            </a:pPr>
            <a:r>
              <a:rPr lang="en-US"/>
              <a:t>Input point array</a:t>
            </a:r>
            <a:r>
              <a:rPr lang="en-US" b="0" i="0" u="none" strike="noStrike" cap="none">
                <a:solidFill>
                  <a:schemeClr val="dk1"/>
                </a:solidFill>
                <a:latin typeface="Arial"/>
                <a:ea typeface="Arial"/>
                <a:cs typeface="Arial"/>
                <a:sym typeface="Arial"/>
              </a:rPr>
              <a:t> </a:t>
            </a:r>
            <a:r>
              <a:rPr lang="en-US"/>
              <a:t>into</a:t>
            </a:r>
            <a:r>
              <a:rPr lang="en-US" b="0" i="0" u="none" strike="noStrike" cap="none">
                <a:solidFill>
                  <a:schemeClr val="dk1"/>
                </a:solidFill>
                <a:latin typeface="Arial"/>
                <a:ea typeface="Arial"/>
                <a:cs typeface="Arial"/>
                <a:sym typeface="Arial"/>
              </a:rPr>
              <a:t> path-planning algorithm</a:t>
            </a:r>
            <a:endParaRPr/>
          </a:p>
          <a:p>
            <a:pPr marL="1371600" marR="0" lvl="2" indent="-330200" algn="l" rtl="0">
              <a:lnSpc>
                <a:spcPct val="100000"/>
              </a:lnSpc>
              <a:spcBef>
                <a:spcPts val="0"/>
              </a:spcBef>
              <a:spcAft>
                <a:spcPts val="0"/>
              </a:spcAft>
              <a:buSzPts val="1600"/>
              <a:buChar char="■"/>
            </a:pPr>
            <a:r>
              <a:rPr lang="en-US"/>
              <a:t>Produce</a:t>
            </a:r>
            <a:r>
              <a:rPr lang="en-US" b="0" i="0" u="none" strike="noStrike" cap="none">
                <a:solidFill>
                  <a:schemeClr val="dk1"/>
                </a:solidFill>
                <a:latin typeface="Arial"/>
                <a:ea typeface="Arial"/>
                <a:cs typeface="Arial"/>
                <a:sym typeface="Arial"/>
              </a:rPr>
              <a:t> </a:t>
            </a:r>
            <a:r>
              <a:rPr lang="en-US"/>
              <a:t>w</a:t>
            </a:r>
            <a:r>
              <a:rPr lang="en-US" b="0" i="0" u="none" strike="noStrike" cap="none">
                <a:solidFill>
                  <a:schemeClr val="dk1"/>
                </a:solidFill>
                <a:latin typeface="Arial"/>
                <a:ea typeface="Arial"/>
                <a:cs typeface="Arial"/>
                <a:sym typeface="Arial"/>
              </a:rPr>
              <a:t>aypoint Array</a:t>
            </a:r>
            <a:endParaRPr b="0" i="0" u="none" strike="noStrike" cap="none">
              <a:solidFill>
                <a:schemeClr val="dk1"/>
              </a:solidFill>
              <a:latin typeface="Arial"/>
              <a:ea typeface="Arial"/>
              <a:cs typeface="Arial"/>
              <a:sym typeface="Arial"/>
            </a:endParaRPr>
          </a:p>
          <a:p>
            <a:pPr marL="1371600" marR="0" lvl="0" indent="0" algn="l" rtl="0">
              <a:lnSpc>
                <a:spcPct val="100000"/>
              </a:lnSpc>
              <a:spcBef>
                <a:spcPts val="0"/>
              </a:spcBef>
              <a:spcAft>
                <a:spcPts val="0"/>
              </a:spcAft>
              <a:buNone/>
            </a:pPr>
            <a:endParaRPr/>
          </a:p>
          <a:p>
            <a:pPr marL="457200" marR="0" lvl="0" indent="-355600" algn="l" rtl="0">
              <a:lnSpc>
                <a:spcPct val="100000"/>
              </a:lnSpc>
              <a:spcBef>
                <a:spcPts val="0"/>
              </a:spcBef>
              <a:spcAft>
                <a:spcPts val="0"/>
              </a:spcAft>
              <a:buSzPts val="2000"/>
              <a:buChar char="●"/>
            </a:pPr>
            <a:r>
              <a:rPr lang="en-US" b="1"/>
              <a:t>Evaluate</a:t>
            </a:r>
            <a:endParaRPr sz="1800" b="1"/>
          </a:p>
          <a:p>
            <a:pPr marL="914400" marR="0" lvl="1" indent="-342900" algn="l" rtl="0">
              <a:lnSpc>
                <a:spcPct val="100000"/>
              </a:lnSpc>
              <a:spcBef>
                <a:spcPts val="0"/>
              </a:spcBef>
              <a:spcAft>
                <a:spcPts val="0"/>
              </a:spcAft>
              <a:buSzPts val="1800"/>
              <a:buChar char="○"/>
            </a:pPr>
            <a:r>
              <a:rPr lang="en-US" sz="1800" b="0" i="0" u="none" strike="noStrike" cap="none">
                <a:solidFill>
                  <a:schemeClr val="dk1"/>
                </a:solidFill>
                <a:latin typeface="Arial"/>
                <a:ea typeface="Arial"/>
                <a:cs typeface="Arial"/>
                <a:sym typeface="Arial"/>
              </a:rPr>
              <a:t>Illustrate Waypoints </a:t>
            </a:r>
            <a:r>
              <a:rPr lang="en-US"/>
              <a:t>using</a:t>
            </a:r>
            <a:r>
              <a:rPr lang="en-US" sz="1800" b="0" i="0" u="none" strike="noStrike" cap="none">
                <a:solidFill>
                  <a:schemeClr val="dk1"/>
                </a:solidFill>
                <a:latin typeface="Arial"/>
                <a:ea typeface="Arial"/>
                <a:cs typeface="Arial"/>
                <a:sym typeface="Arial"/>
              </a:rPr>
              <a:t> 3D Visualizer</a:t>
            </a:r>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Overlay Waypoints on top of terrain visualization for path verification</a:t>
            </a:r>
            <a:endParaRPr sz="1800" b="0" i="0" u="none" strike="noStrike" cap="none">
              <a:solidFill>
                <a:schemeClr val="dk1"/>
              </a:solidFill>
              <a:latin typeface="Arial"/>
              <a:ea typeface="Arial"/>
              <a:cs typeface="Arial"/>
              <a:sym typeface="Arial"/>
            </a:endParaRPr>
          </a:p>
          <a:p>
            <a:pPr marL="914400" marR="0" lvl="1" indent="-342900" algn="l" rtl="0">
              <a:lnSpc>
                <a:spcPct val="100000"/>
              </a:lnSpc>
              <a:spcBef>
                <a:spcPts val="0"/>
              </a:spcBef>
              <a:spcAft>
                <a:spcPts val="0"/>
              </a:spcAft>
              <a:buSzPts val="1800"/>
              <a:buChar char="○"/>
            </a:pPr>
            <a:r>
              <a:rPr lang="en-US" sz="1800"/>
              <a:t>Compute deviation from a baseline / ideal path, if one exists</a:t>
            </a:r>
            <a:endParaRPr sz="1800"/>
          </a:p>
          <a:p>
            <a:pPr marL="400050" marR="0" lvl="1" indent="-114300" algn="l"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1"/>
          <p:cNvSpPr txBox="1">
            <a:spLocks noGrp="1"/>
          </p:cNvSpPr>
          <p:nvPr>
            <p:ph type="title"/>
          </p:nvPr>
        </p:nvSpPr>
        <p:spPr>
          <a:xfrm>
            <a:off x="722312" y="0"/>
            <a:ext cx="6242932" cy="7789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1400"/>
              <a:buNone/>
            </a:pPr>
            <a:r>
              <a:rPr lang="en-US" sz="2600" b="1" i="0" u="none" strike="noStrike" cap="none">
                <a:solidFill>
                  <a:schemeClr val="dk1"/>
                </a:solidFill>
                <a:latin typeface="Arial"/>
                <a:ea typeface="Arial"/>
                <a:cs typeface="Arial"/>
                <a:sym typeface="Arial"/>
              </a:rPr>
              <a:t>System Performance</a:t>
            </a:r>
            <a:endParaRPr/>
          </a:p>
        </p:txBody>
      </p:sp>
      <p:sp>
        <p:nvSpPr>
          <p:cNvPr id="182" name="Google Shape;182;p21"/>
          <p:cNvSpPr/>
          <p:nvPr/>
        </p:nvSpPr>
        <p:spPr>
          <a:xfrm>
            <a:off x="4567700" y="6497725"/>
            <a:ext cx="1505400" cy="28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a:spLocks noGrp="1"/>
          </p:cNvSpPr>
          <p:nvPr>
            <p:ph type="title"/>
          </p:nvPr>
        </p:nvSpPr>
        <p:spPr>
          <a:xfrm>
            <a:off x="722312" y="0"/>
            <a:ext cx="6242932" cy="7789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1400"/>
              <a:buNone/>
            </a:pPr>
            <a:r>
              <a:rPr lang="en-US" sz="2600" b="1" i="0" u="none" strike="noStrike" cap="none">
                <a:solidFill>
                  <a:schemeClr val="dk1"/>
                </a:solidFill>
                <a:latin typeface="Arial"/>
                <a:ea typeface="Arial"/>
                <a:cs typeface="Arial"/>
                <a:sym typeface="Arial"/>
              </a:rPr>
              <a:t>Schedule</a:t>
            </a:r>
            <a:endParaRPr/>
          </a:p>
        </p:txBody>
      </p:sp>
      <p:pic>
        <p:nvPicPr>
          <p:cNvPr id="189" name="Google Shape;189;p22"/>
          <p:cNvPicPr preferRelativeResize="0"/>
          <p:nvPr/>
        </p:nvPicPr>
        <p:blipFill rotWithShape="1">
          <a:blip r:embed="rId3">
            <a:alphaModFix/>
          </a:blip>
          <a:srcRect/>
          <a:stretch/>
        </p:blipFill>
        <p:spPr>
          <a:xfrm>
            <a:off x="106680" y="1097280"/>
            <a:ext cx="8900160" cy="4754880"/>
          </a:xfrm>
          <a:prstGeom prst="rect">
            <a:avLst/>
          </a:prstGeom>
          <a:noFill/>
          <a:ln>
            <a:noFill/>
          </a:ln>
        </p:spPr>
      </p:pic>
      <p:sp>
        <p:nvSpPr>
          <p:cNvPr id="190" name="Google Shape;190;p22"/>
          <p:cNvSpPr/>
          <p:nvPr/>
        </p:nvSpPr>
        <p:spPr>
          <a:xfrm>
            <a:off x="4567700" y="6497725"/>
            <a:ext cx="1505400" cy="28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1" name="Google Shape;191;p22"/>
          <p:cNvCxnSpPr/>
          <p:nvPr/>
        </p:nvCxnSpPr>
        <p:spPr>
          <a:xfrm>
            <a:off x="8997575" y="1091050"/>
            <a:ext cx="0" cy="4775100"/>
          </a:xfrm>
          <a:prstGeom prst="straightConnector1">
            <a:avLst/>
          </a:prstGeom>
          <a:noFill/>
          <a:ln w="76200" cap="flat" cmpd="sng">
            <a:solidFill>
              <a:srgbClr val="00FF00"/>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txBox="1">
            <a:spLocks noGrp="1"/>
          </p:cNvSpPr>
          <p:nvPr>
            <p:ph type="body" idx="1"/>
          </p:nvPr>
        </p:nvSpPr>
        <p:spPr>
          <a:xfrm>
            <a:off x="485425" y="990600"/>
            <a:ext cx="8218200" cy="36384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r>
              <a:rPr lang="en-US" b="1"/>
              <a:t>Intuitive Test Cases</a:t>
            </a:r>
            <a:endParaRPr b="1"/>
          </a:p>
          <a:p>
            <a:pPr marL="457200" lvl="0" indent="-355600" algn="l" rtl="0">
              <a:spcBef>
                <a:spcPts val="400"/>
              </a:spcBef>
              <a:spcAft>
                <a:spcPts val="0"/>
              </a:spcAft>
              <a:buSzPts val="2000"/>
              <a:buChar char="•"/>
            </a:pPr>
            <a:r>
              <a:rPr lang="en-US"/>
              <a:t>Generated a variety of “intuitive” test cases</a:t>
            </a:r>
            <a:endParaRPr/>
          </a:p>
          <a:p>
            <a:pPr marL="914400" lvl="1" indent="-342900" algn="l" rtl="0">
              <a:spcBef>
                <a:spcPts val="0"/>
              </a:spcBef>
              <a:spcAft>
                <a:spcPts val="0"/>
              </a:spcAft>
              <a:buSzPts val="1800"/>
              <a:buChar char="–"/>
            </a:pPr>
            <a:r>
              <a:rPr lang="en-US"/>
              <a:t>Sanity check for common scenarios</a:t>
            </a:r>
            <a:endParaRPr/>
          </a:p>
          <a:p>
            <a:pPr marL="914400" lvl="1" indent="-342900" algn="l" rtl="0">
              <a:spcBef>
                <a:spcPts val="0"/>
              </a:spcBef>
              <a:spcAft>
                <a:spcPts val="0"/>
              </a:spcAft>
              <a:buSzPts val="1800"/>
              <a:buChar char="–"/>
            </a:pPr>
            <a:r>
              <a:rPr lang="en-US"/>
              <a:t>Useful in debugging</a:t>
            </a:r>
            <a:endParaRPr/>
          </a:p>
          <a:p>
            <a:pPr marL="914400" lvl="0" indent="0" algn="l" rtl="0">
              <a:spcBef>
                <a:spcPts val="400"/>
              </a:spcBef>
              <a:spcAft>
                <a:spcPts val="0"/>
              </a:spcAft>
              <a:buNone/>
            </a:pPr>
            <a:endParaRPr/>
          </a:p>
          <a:p>
            <a:pPr marL="0" lvl="0" indent="0" algn="l" rtl="0">
              <a:spcBef>
                <a:spcPts val="400"/>
              </a:spcBef>
              <a:spcAft>
                <a:spcPts val="0"/>
              </a:spcAft>
              <a:buClr>
                <a:srgbClr val="000000"/>
              </a:buClr>
              <a:buSzPts val="1100"/>
              <a:buFont typeface="Arial"/>
              <a:buNone/>
            </a:pPr>
            <a:r>
              <a:rPr lang="en-US" b="1"/>
              <a:t>“Real” Test Cases</a:t>
            </a:r>
            <a:endParaRPr b="1"/>
          </a:p>
          <a:p>
            <a:pPr marL="457200" marR="0" lvl="0" indent="-355600" algn="l" rtl="0">
              <a:lnSpc>
                <a:spcPct val="100000"/>
              </a:lnSpc>
              <a:spcBef>
                <a:spcPts val="400"/>
              </a:spcBef>
              <a:spcAft>
                <a:spcPts val="0"/>
              </a:spcAft>
              <a:buClr>
                <a:schemeClr val="dk1"/>
              </a:buClr>
              <a:buSzPts val="2000"/>
              <a:buFont typeface="Arial"/>
              <a:buChar char="•"/>
            </a:pPr>
            <a:r>
              <a:rPr lang="en-US"/>
              <a:t>Superimposed path output for samp11_gnd.las on satellite image to visually verify the result.</a:t>
            </a:r>
            <a:endParaRPr/>
          </a:p>
          <a:p>
            <a:pPr marL="457200" marR="0" lvl="0" indent="-355600" algn="l" rtl="0">
              <a:lnSpc>
                <a:spcPct val="100000"/>
              </a:lnSpc>
              <a:spcBef>
                <a:spcPts val="0"/>
              </a:spcBef>
              <a:spcAft>
                <a:spcPts val="0"/>
              </a:spcAft>
              <a:buSzPts val="2000"/>
              <a:buChar char="•"/>
            </a:pPr>
            <a:r>
              <a:rPr lang="en-US"/>
              <a:t>Graph generation runs for 5-8 minutes on 38K datapoints</a:t>
            </a:r>
            <a:endParaRPr/>
          </a:p>
          <a:p>
            <a:pPr marL="457200" marR="0" lvl="0" indent="-355600" algn="l" rtl="0">
              <a:lnSpc>
                <a:spcPct val="100000"/>
              </a:lnSpc>
              <a:spcBef>
                <a:spcPts val="0"/>
              </a:spcBef>
              <a:spcAft>
                <a:spcPts val="0"/>
              </a:spcAft>
              <a:buSzPts val="2000"/>
              <a:buChar char="•"/>
            </a:pPr>
            <a:r>
              <a:rPr lang="en-US"/>
              <a:t>Path computed in 4-5 seconds</a:t>
            </a:r>
            <a:endParaRPr/>
          </a:p>
        </p:txBody>
      </p:sp>
      <p:sp>
        <p:nvSpPr>
          <p:cNvPr id="198" name="Google Shape;198;p23"/>
          <p:cNvSpPr txBox="1">
            <a:spLocks noGrp="1"/>
          </p:cNvSpPr>
          <p:nvPr>
            <p:ph type="title"/>
          </p:nvPr>
        </p:nvSpPr>
        <p:spPr>
          <a:xfrm>
            <a:off x="722312" y="0"/>
            <a:ext cx="6243000" cy="77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Results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title"/>
          </p:nvPr>
        </p:nvSpPr>
        <p:spPr>
          <a:xfrm>
            <a:off x="722312" y="0"/>
            <a:ext cx="6243000" cy="77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Results (Test Case)</a:t>
            </a:r>
            <a:endParaRPr/>
          </a:p>
        </p:txBody>
      </p:sp>
      <p:pic>
        <p:nvPicPr>
          <p:cNvPr id="205" name="Google Shape;205;p24"/>
          <p:cNvPicPr preferRelativeResize="0"/>
          <p:nvPr/>
        </p:nvPicPr>
        <p:blipFill>
          <a:blip r:embed="rId3">
            <a:alphaModFix/>
          </a:blip>
          <a:stretch>
            <a:fillRect/>
          </a:stretch>
        </p:blipFill>
        <p:spPr>
          <a:xfrm>
            <a:off x="152400" y="1181800"/>
            <a:ext cx="8839202" cy="449438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722312" y="0"/>
            <a:ext cx="6243000" cy="77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Results (Test Case)</a:t>
            </a:r>
            <a:endParaRPr/>
          </a:p>
        </p:txBody>
      </p:sp>
      <p:pic>
        <p:nvPicPr>
          <p:cNvPr id="212" name="Google Shape;212;p25"/>
          <p:cNvPicPr preferRelativeResize="0"/>
          <p:nvPr/>
        </p:nvPicPr>
        <p:blipFill>
          <a:blip r:embed="rId3">
            <a:alphaModFix/>
          </a:blip>
          <a:stretch>
            <a:fillRect/>
          </a:stretch>
        </p:blipFill>
        <p:spPr>
          <a:xfrm>
            <a:off x="152400" y="1191825"/>
            <a:ext cx="8839201" cy="44743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722312" y="0"/>
            <a:ext cx="6243000" cy="77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Results (Test Case)</a:t>
            </a:r>
            <a:endParaRPr/>
          </a:p>
        </p:txBody>
      </p:sp>
      <p:pic>
        <p:nvPicPr>
          <p:cNvPr id="219" name="Google Shape;219;p26"/>
          <p:cNvPicPr preferRelativeResize="0"/>
          <p:nvPr/>
        </p:nvPicPr>
        <p:blipFill>
          <a:blip r:embed="rId3">
            <a:alphaModFix/>
          </a:blip>
          <a:stretch>
            <a:fillRect/>
          </a:stretch>
        </p:blipFill>
        <p:spPr>
          <a:xfrm>
            <a:off x="152400" y="1301550"/>
            <a:ext cx="8839203" cy="42548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9"/>
          <p:cNvSpPr txBox="1">
            <a:spLocks noGrp="1"/>
          </p:cNvSpPr>
          <p:nvPr>
            <p:ph type="body" idx="1"/>
          </p:nvPr>
        </p:nvSpPr>
        <p:spPr>
          <a:xfrm>
            <a:off x="486425" y="1306500"/>
            <a:ext cx="3683400" cy="391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2000"/>
              <a:buNone/>
            </a:pPr>
            <a:r>
              <a:rPr lang="en-US" sz="1900" b="1"/>
              <a:t>System Overview</a:t>
            </a:r>
            <a:endParaRPr sz="1900" b="1"/>
          </a:p>
          <a:p>
            <a:pPr marL="171450" lvl="0" indent="0" algn="l" rtl="0">
              <a:lnSpc>
                <a:spcPct val="90000"/>
              </a:lnSpc>
              <a:spcBef>
                <a:spcPts val="400"/>
              </a:spcBef>
              <a:spcAft>
                <a:spcPts val="0"/>
              </a:spcAft>
              <a:buSzPts val="2000"/>
              <a:buNone/>
            </a:pPr>
            <a:r>
              <a:rPr lang="en-US" sz="1700"/>
              <a:t>–Concept of Operations (CONOPS)</a:t>
            </a:r>
            <a:endParaRPr sz="1700"/>
          </a:p>
          <a:p>
            <a:pPr marL="171450" lvl="0" indent="0" algn="l" rtl="0">
              <a:lnSpc>
                <a:spcPct val="90000"/>
              </a:lnSpc>
              <a:spcBef>
                <a:spcPts val="400"/>
              </a:spcBef>
              <a:spcAft>
                <a:spcPts val="0"/>
              </a:spcAft>
              <a:buSzPts val="2000"/>
              <a:buNone/>
            </a:pPr>
            <a:r>
              <a:rPr lang="en-US" sz="1700"/>
              <a:t>–System Integration/Usage</a:t>
            </a:r>
            <a:endParaRPr sz="1700"/>
          </a:p>
          <a:p>
            <a:pPr marL="171450" lvl="0" indent="0" algn="l" rtl="0">
              <a:lnSpc>
                <a:spcPct val="90000"/>
              </a:lnSpc>
              <a:spcBef>
                <a:spcPts val="400"/>
              </a:spcBef>
              <a:spcAft>
                <a:spcPts val="0"/>
              </a:spcAft>
              <a:buSzPts val="2000"/>
              <a:buNone/>
            </a:pPr>
            <a:r>
              <a:rPr lang="en-US" sz="1700"/>
              <a:t>–Mission Level Description</a:t>
            </a:r>
            <a:endParaRPr sz="1700"/>
          </a:p>
          <a:p>
            <a:pPr marL="171450" lvl="0" indent="0" algn="l" rtl="0">
              <a:lnSpc>
                <a:spcPct val="90000"/>
              </a:lnSpc>
              <a:spcBef>
                <a:spcPts val="400"/>
              </a:spcBef>
              <a:spcAft>
                <a:spcPts val="0"/>
              </a:spcAft>
              <a:buSzPts val="2000"/>
              <a:buNone/>
            </a:pPr>
            <a:r>
              <a:rPr lang="en-US" sz="1700"/>
              <a:t>–System Block Diagram</a:t>
            </a:r>
            <a:endParaRPr sz="1700"/>
          </a:p>
          <a:p>
            <a:pPr marL="171450" lvl="0" indent="0" algn="l" rtl="0">
              <a:lnSpc>
                <a:spcPct val="90000"/>
              </a:lnSpc>
              <a:spcBef>
                <a:spcPts val="400"/>
              </a:spcBef>
              <a:spcAft>
                <a:spcPts val="0"/>
              </a:spcAft>
              <a:buSzPts val="2000"/>
              <a:buNone/>
            </a:pPr>
            <a:r>
              <a:rPr lang="en-US" sz="1700"/>
              <a:t>–Interfaces</a:t>
            </a:r>
            <a:endParaRPr sz="1700"/>
          </a:p>
          <a:p>
            <a:pPr marL="171450" lvl="0" indent="0" algn="l" rtl="0">
              <a:lnSpc>
                <a:spcPct val="90000"/>
              </a:lnSpc>
              <a:spcBef>
                <a:spcPts val="400"/>
              </a:spcBef>
              <a:spcAft>
                <a:spcPts val="0"/>
              </a:spcAft>
              <a:buSzPts val="2000"/>
              <a:buNone/>
            </a:pPr>
            <a:r>
              <a:rPr lang="en-US" sz="1700"/>
              <a:t>–Success Factors &amp; Verification</a:t>
            </a:r>
            <a:endParaRPr sz="1700"/>
          </a:p>
          <a:p>
            <a:pPr marL="171450" lvl="0" indent="0" algn="l" rtl="0">
              <a:lnSpc>
                <a:spcPct val="90000"/>
              </a:lnSpc>
              <a:spcBef>
                <a:spcPts val="400"/>
              </a:spcBef>
              <a:spcAft>
                <a:spcPts val="0"/>
              </a:spcAft>
              <a:buSzPts val="2000"/>
              <a:buNone/>
            </a:pPr>
            <a:endParaRPr sz="1700"/>
          </a:p>
          <a:p>
            <a:pPr marL="0" lvl="0" indent="0" algn="l" rtl="0">
              <a:lnSpc>
                <a:spcPct val="90000"/>
              </a:lnSpc>
              <a:spcBef>
                <a:spcPts val="500"/>
              </a:spcBef>
              <a:spcAft>
                <a:spcPts val="0"/>
              </a:spcAft>
              <a:buSzPts val="2000"/>
              <a:buNone/>
            </a:pPr>
            <a:r>
              <a:rPr lang="en-US" sz="1900" b="1"/>
              <a:t>Requirements</a:t>
            </a:r>
            <a:endParaRPr sz="1700"/>
          </a:p>
          <a:p>
            <a:pPr marL="171450" lvl="0" indent="0" algn="l" rtl="0">
              <a:lnSpc>
                <a:spcPct val="90000"/>
              </a:lnSpc>
              <a:spcBef>
                <a:spcPts val="400"/>
              </a:spcBef>
              <a:spcAft>
                <a:spcPts val="0"/>
              </a:spcAft>
              <a:buSzPts val="2000"/>
              <a:buNone/>
            </a:pPr>
            <a:r>
              <a:rPr lang="en-US" sz="1700"/>
              <a:t>–Requirements Allocation</a:t>
            </a:r>
            <a:endParaRPr sz="1700"/>
          </a:p>
          <a:p>
            <a:pPr marL="171450" lvl="0" indent="0" algn="l" rtl="0">
              <a:lnSpc>
                <a:spcPct val="90000"/>
              </a:lnSpc>
              <a:spcBef>
                <a:spcPts val="400"/>
              </a:spcBef>
              <a:spcAft>
                <a:spcPts val="0"/>
              </a:spcAft>
              <a:buSzPts val="2000"/>
              <a:buNone/>
            </a:pPr>
            <a:r>
              <a:rPr lang="en-US" sz="1700"/>
              <a:t>–Performance Metrics and Analysis</a:t>
            </a:r>
            <a:endParaRPr sz="1800" b="0" i="0" u="none" strike="noStrike" cap="none">
              <a:solidFill>
                <a:schemeClr val="dk1"/>
              </a:solidFill>
              <a:latin typeface="Arial"/>
              <a:ea typeface="Arial"/>
              <a:cs typeface="Arial"/>
              <a:sym typeface="Arial"/>
            </a:endParaRPr>
          </a:p>
        </p:txBody>
      </p:sp>
      <p:sp>
        <p:nvSpPr>
          <p:cNvPr id="51" name="Google Shape;51;p9"/>
          <p:cNvSpPr txBox="1">
            <a:spLocks noGrp="1"/>
          </p:cNvSpPr>
          <p:nvPr>
            <p:ph type="title"/>
          </p:nvPr>
        </p:nvSpPr>
        <p:spPr>
          <a:xfrm>
            <a:off x="722312" y="0"/>
            <a:ext cx="6242932" cy="7789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1400"/>
              <a:buNone/>
            </a:pPr>
            <a:r>
              <a:rPr lang="en-US" sz="2400"/>
              <a:t>Final </a:t>
            </a:r>
            <a:r>
              <a:rPr lang="en-US" sz="2400" b="1" i="0" u="none" strike="noStrike" cap="none">
                <a:solidFill>
                  <a:schemeClr val="dk1"/>
                </a:solidFill>
                <a:latin typeface="Arial"/>
                <a:ea typeface="Arial"/>
                <a:cs typeface="Arial"/>
                <a:sym typeface="Arial"/>
              </a:rPr>
              <a:t>Design Review Scope</a:t>
            </a:r>
            <a:endParaRPr/>
          </a:p>
        </p:txBody>
      </p:sp>
      <p:sp>
        <p:nvSpPr>
          <p:cNvPr id="52" name="Google Shape;52;p9"/>
          <p:cNvSpPr txBox="1">
            <a:spLocks noGrp="1"/>
          </p:cNvSpPr>
          <p:nvPr>
            <p:ph type="body" idx="1"/>
          </p:nvPr>
        </p:nvSpPr>
        <p:spPr>
          <a:xfrm>
            <a:off x="4636350" y="1306500"/>
            <a:ext cx="3683400" cy="424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SzPts val="2000"/>
              <a:buNone/>
            </a:pPr>
            <a:r>
              <a:rPr lang="en-US" sz="1900" b="1"/>
              <a:t>Implementation</a:t>
            </a:r>
            <a:endParaRPr sz="1700"/>
          </a:p>
          <a:p>
            <a:pPr marL="171450" lvl="0" indent="0" algn="l" rtl="0">
              <a:lnSpc>
                <a:spcPct val="90000"/>
              </a:lnSpc>
              <a:spcBef>
                <a:spcPts val="400"/>
              </a:spcBef>
              <a:spcAft>
                <a:spcPts val="0"/>
              </a:spcAft>
              <a:buSzPts val="2000"/>
              <a:buNone/>
            </a:pPr>
            <a:r>
              <a:rPr lang="en-US" sz="1700"/>
              <a:t>–System Trade Offs</a:t>
            </a:r>
            <a:endParaRPr sz="1700"/>
          </a:p>
          <a:p>
            <a:pPr marL="171450" lvl="0" indent="0" algn="l" rtl="0">
              <a:lnSpc>
                <a:spcPct val="90000"/>
              </a:lnSpc>
              <a:spcBef>
                <a:spcPts val="400"/>
              </a:spcBef>
              <a:spcAft>
                <a:spcPts val="0"/>
              </a:spcAft>
              <a:buSzPts val="2000"/>
              <a:buNone/>
            </a:pPr>
            <a:r>
              <a:rPr lang="en-US" sz="1700"/>
              <a:t>–Software Design Analysis</a:t>
            </a:r>
            <a:endParaRPr sz="1700"/>
          </a:p>
          <a:p>
            <a:pPr marL="171450" lvl="0" indent="0" algn="l" rtl="0">
              <a:lnSpc>
                <a:spcPct val="90000"/>
              </a:lnSpc>
              <a:spcBef>
                <a:spcPts val="400"/>
              </a:spcBef>
              <a:spcAft>
                <a:spcPts val="0"/>
              </a:spcAft>
              <a:buSzPts val="2000"/>
              <a:buNone/>
            </a:pPr>
            <a:r>
              <a:rPr lang="en-US" sz="1700"/>
              <a:t>–Risk Analyses</a:t>
            </a:r>
            <a:endParaRPr sz="1700"/>
          </a:p>
          <a:p>
            <a:pPr marL="171450" lvl="0" indent="0" algn="l" rtl="0">
              <a:lnSpc>
                <a:spcPct val="90000"/>
              </a:lnSpc>
              <a:spcBef>
                <a:spcPts val="400"/>
              </a:spcBef>
              <a:spcAft>
                <a:spcPts val="0"/>
              </a:spcAft>
              <a:buClr>
                <a:schemeClr val="dk1"/>
              </a:buClr>
              <a:buSzPts val="2000"/>
              <a:buFont typeface="Arial"/>
              <a:buNone/>
            </a:pPr>
            <a:r>
              <a:rPr lang="en-US" sz="1700"/>
              <a:t>–System Performance</a:t>
            </a:r>
            <a:endParaRPr sz="1700"/>
          </a:p>
          <a:p>
            <a:pPr marL="171450" lvl="0" indent="0" algn="l" rtl="0">
              <a:lnSpc>
                <a:spcPct val="90000"/>
              </a:lnSpc>
              <a:spcBef>
                <a:spcPts val="400"/>
              </a:spcBef>
              <a:spcAft>
                <a:spcPts val="0"/>
              </a:spcAft>
              <a:buClr>
                <a:schemeClr val="dk1"/>
              </a:buClr>
              <a:buSzPts val="2000"/>
              <a:buFont typeface="Arial"/>
              <a:buNone/>
            </a:pPr>
            <a:r>
              <a:rPr lang="en-US" sz="1700"/>
              <a:t>–Schedule</a:t>
            </a:r>
            <a:endParaRPr sz="1700"/>
          </a:p>
          <a:p>
            <a:pPr marL="171450" lvl="0" indent="0" algn="l" rtl="0">
              <a:lnSpc>
                <a:spcPct val="90000"/>
              </a:lnSpc>
              <a:spcBef>
                <a:spcPts val="400"/>
              </a:spcBef>
              <a:spcAft>
                <a:spcPts val="0"/>
              </a:spcAft>
              <a:buSzPts val="2000"/>
              <a:buNone/>
            </a:pPr>
            <a:endParaRPr sz="1700"/>
          </a:p>
          <a:p>
            <a:pPr marL="0" lvl="0" indent="0" algn="l" rtl="0">
              <a:lnSpc>
                <a:spcPct val="90000"/>
              </a:lnSpc>
              <a:spcBef>
                <a:spcPts val="400"/>
              </a:spcBef>
              <a:spcAft>
                <a:spcPts val="0"/>
              </a:spcAft>
              <a:buSzPts val="2000"/>
              <a:buNone/>
            </a:pPr>
            <a:r>
              <a:rPr lang="en-US" sz="1900" b="1"/>
              <a:t>Conclusions</a:t>
            </a:r>
            <a:endParaRPr sz="1700"/>
          </a:p>
          <a:p>
            <a:pPr marL="171450" lvl="0" indent="0" algn="l" rtl="0">
              <a:lnSpc>
                <a:spcPct val="90000"/>
              </a:lnSpc>
              <a:spcBef>
                <a:spcPts val="400"/>
              </a:spcBef>
              <a:spcAft>
                <a:spcPts val="0"/>
              </a:spcAft>
              <a:buClr>
                <a:schemeClr val="dk1"/>
              </a:buClr>
              <a:buSzPts val="1100"/>
              <a:buFont typeface="Arial"/>
              <a:buNone/>
            </a:pPr>
            <a:r>
              <a:rPr lang="en-US" sz="1700"/>
              <a:t>–Results</a:t>
            </a:r>
            <a:endParaRPr sz="1700"/>
          </a:p>
          <a:p>
            <a:pPr marL="171450" lvl="0" indent="0" algn="l" rtl="0">
              <a:lnSpc>
                <a:spcPct val="90000"/>
              </a:lnSpc>
              <a:spcBef>
                <a:spcPts val="400"/>
              </a:spcBef>
              <a:spcAft>
                <a:spcPts val="0"/>
              </a:spcAft>
              <a:buSzPts val="2000"/>
              <a:buNone/>
            </a:pPr>
            <a:r>
              <a:rPr lang="en-US" sz="1700"/>
              <a:t>–Future Work</a:t>
            </a:r>
            <a:endParaRPr/>
          </a:p>
          <a:p>
            <a:pPr marL="400050" marR="0" lvl="1" indent="-114300" algn="l" rtl="0">
              <a:lnSpc>
                <a:spcPct val="90000"/>
              </a:lnSpc>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 name="Google Shape;53;p9"/>
          <p:cNvSpPr/>
          <p:nvPr/>
        </p:nvSpPr>
        <p:spPr>
          <a:xfrm>
            <a:off x="4567700" y="6497725"/>
            <a:ext cx="1505400" cy="28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722312" y="0"/>
            <a:ext cx="6243000" cy="77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Results (Test Case)</a:t>
            </a:r>
            <a:endParaRPr/>
          </a:p>
        </p:txBody>
      </p:sp>
      <p:pic>
        <p:nvPicPr>
          <p:cNvPr id="226" name="Google Shape;226;p27"/>
          <p:cNvPicPr preferRelativeResize="0"/>
          <p:nvPr/>
        </p:nvPicPr>
        <p:blipFill>
          <a:blip r:embed="rId3">
            <a:alphaModFix/>
          </a:blip>
          <a:stretch>
            <a:fillRect/>
          </a:stretch>
        </p:blipFill>
        <p:spPr>
          <a:xfrm>
            <a:off x="152400" y="1224725"/>
            <a:ext cx="8839199" cy="44085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title"/>
          </p:nvPr>
        </p:nvSpPr>
        <p:spPr>
          <a:xfrm>
            <a:off x="722312" y="0"/>
            <a:ext cx="6243000" cy="77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Result (Real LiDAR Data)</a:t>
            </a:r>
            <a:endParaRPr/>
          </a:p>
        </p:txBody>
      </p:sp>
      <p:pic>
        <p:nvPicPr>
          <p:cNvPr id="233" name="Google Shape;233;p28"/>
          <p:cNvPicPr preferRelativeResize="0"/>
          <p:nvPr/>
        </p:nvPicPr>
        <p:blipFill>
          <a:blip r:embed="rId3">
            <a:alphaModFix/>
          </a:blip>
          <a:stretch>
            <a:fillRect/>
          </a:stretch>
        </p:blipFill>
        <p:spPr>
          <a:xfrm>
            <a:off x="152400" y="948188"/>
            <a:ext cx="8839200" cy="49616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body" idx="1"/>
          </p:nvPr>
        </p:nvSpPr>
        <p:spPr>
          <a:xfrm>
            <a:off x="485421" y="990600"/>
            <a:ext cx="8218200" cy="5184300"/>
          </a:xfrm>
          <a:prstGeom prst="rect">
            <a:avLst/>
          </a:prstGeom>
        </p:spPr>
        <p:txBody>
          <a:bodyPr spcFirstLastPara="1" wrap="square" lIns="0" tIns="0" rIns="0" bIns="0" anchor="t" anchorCtr="0">
            <a:noAutofit/>
          </a:bodyPr>
          <a:lstStyle/>
          <a:p>
            <a:pPr marL="457200" lvl="0" indent="-355600" algn="l" rtl="0">
              <a:spcBef>
                <a:spcPts val="400"/>
              </a:spcBef>
              <a:spcAft>
                <a:spcPts val="0"/>
              </a:spcAft>
              <a:buSzPts val="2000"/>
              <a:buChar char="•"/>
            </a:pPr>
            <a:r>
              <a:rPr lang="en-US"/>
              <a:t>The shortest navigable path through a given segment of terrain (described by an .las file) is successfully produced.</a:t>
            </a:r>
            <a:endParaRPr/>
          </a:p>
          <a:p>
            <a:pPr marL="914400" lvl="1" indent="-342900" algn="l" rtl="0">
              <a:spcBef>
                <a:spcPts val="0"/>
              </a:spcBef>
              <a:spcAft>
                <a:spcPts val="0"/>
              </a:spcAft>
              <a:buSzPts val="1800"/>
              <a:buChar char="–"/>
            </a:pPr>
            <a:r>
              <a:rPr lang="en-US"/>
              <a:t>Accounted for tilt and terrain type limitations of the ground vehicle</a:t>
            </a:r>
            <a:endParaRPr/>
          </a:p>
          <a:p>
            <a:pPr marL="914400" lvl="1" indent="-342900" algn="l" rtl="0">
              <a:spcBef>
                <a:spcPts val="0"/>
              </a:spcBef>
              <a:spcAft>
                <a:spcPts val="0"/>
              </a:spcAft>
              <a:buSzPts val="1800"/>
              <a:buChar char="–"/>
            </a:pPr>
            <a:r>
              <a:rPr lang="en-US"/>
              <a:t>Incorporated a safety distance</a:t>
            </a:r>
            <a:endParaRPr/>
          </a:p>
          <a:p>
            <a:pPr marL="914400" lvl="0" indent="0" algn="l" rtl="0">
              <a:spcBef>
                <a:spcPts val="400"/>
              </a:spcBef>
              <a:spcAft>
                <a:spcPts val="0"/>
              </a:spcAft>
              <a:buNone/>
            </a:pPr>
            <a:endParaRPr/>
          </a:p>
          <a:p>
            <a:pPr marL="457200" lvl="0" indent="-355600" algn="l" rtl="0">
              <a:spcBef>
                <a:spcPts val="400"/>
              </a:spcBef>
              <a:spcAft>
                <a:spcPts val="0"/>
              </a:spcAft>
              <a:buSzPts val="2000"/>
              <a:buChar char="•"/>
            </a:pPr>
            <a:r>
              <a:rPr lang="en-US"/>
              <a:t>Waypoints generated are with respect to the coordinates implicitly defined in the .las file.</a:t>
            </a:r>
            <a:endParaRPr/>
          </a:p>
          <a:p>
            <a:pPr marL="457200" lvl="0" indent="0" algn="l" rtl="0">
              <a:spcBef>
                <a:spcPts val="400"/>
              </a:spcBef>
              <a:spcAft>
                <a:spcPts val="0"/>
              </a:spcAft>
              <a:buNone/>
            </a:pPr>
            <a:endParaRPr/>
          </a:p>
          <a:p>
            <a:pPr marL="457200" lvl="0" indent="-355600" algn="l" rtl="0">
              <a:spcBef>
                <a:spcPts val="400"/>
              </a:spcBef>
              <a:spcAft>
                <a:spcPts val="0"/>
              </a:spcAft>
              <a:buSzPts val="2000"/>
              <a:buChar char="•"/>
            </a:pPr>
            <a:r>
              <a:rPr lang="en-US"/>
              <a:t>After graph generation, paths are computed on the order of seconds</a:t>
            </a:r>
            <a:endParaRPr/>
          </a:p>
          <a:p>
            <a:pPr marL="914400" lvl="1" indent="-342900" algn="l" rtl="0">
              <a:spcBef>
                <a:spcPts val="0"/>
              </a:spcBef>
              <a:spcAft>
                <a:spcPts val="0"/>
              </a:spcAft>
              <a:buSzPts val="1800"/>
              <a:buChar char="–"/>
            </a:pPr>
            <a:r>
              <a:rPr lang="en-US"/>
              <a:t>4-5 seconds for samp11_gnd.las - dataset of 38,000 points</a:t>
            </a:r>
            <a:endParaRPr/>
          </a:p>
          <a:p>
            <a:pPr marL="914400" lvl="1" indent="-342900" algn="l" rtl="0">
              <a:spcBef>
                <a:spcPts val="0"/>
              </a:spcBef>
              <a:spcAft>
                <a:spcPts val="0"/>
              </a:spcAft>
              <a:buSzPts val="1800"/>
              <a:buChar char="–"/>
            </a:pPr>
            <a:r>
              <a:rPr lang="en-US"/>
              <a:t>Thus, solution can be applied to moving targets (stretch goal)</a:t>
            </a:r>
            <a:endParaRPr/>
          </a:p>
          <a:p>
            <a:pPr marL="914400" lvl="0" indent="0" algn="l" rtl="0">
              <a:spcBef>
                <a:spcPts val="400"/>
              </a:spcBef>
              <a:spcAft>
                <a:spcPts val="0"/>
              </a:spcAft>
              <a:buNone/>
            </a:pPr>
            <a:endParaRPr/>
          </a:p>
          <a:p>
            <a:pPr marL="457200" lvl="0" indent="-355600" algn="l" rtl="0">
              <a:spcBef>
                <a:spcPts val="400"/>
              </a:spcBef>
              <a:spcAft>
                <a:spcPts val="0"/>
              </a:spcAft>
              <a:buSzPts val="2000"/>
              <a:buChar char="•"/>
            </a:pPr>
            <a:r>
              <a:rPr lang="en-US"/>
              <a:t>Future work:</a:t>
            </a:r>
            <a:endParaRPr/>
          </a:p>
          <a:p>
            <a:pPr marL="914400" lvl="1" indent="-342900" algn="l" rtl="0">
              <a:spcBef>
                <a:spcPts val="0"/>
              </a:spcBef>
              <a:spcAft>
                <a:spcPts val="0"/>
              </a:spcAft>
              <a:buSzPts val="1800"/>
              <a:buChar char="–"/>
            </a:pPr>
            <a:r>
              <a:rPr lang="en-US"/>
              <a:t>Account for robot size</a:t>
            </a:r>
            <a:endParaRPr/>
          </a:p>
          <a:p>
            <a:pPr marL="914400" lvl="1" indent="-342900" algn="l" rtl="0">
              <a:spcBef>
                <a:spcPts val="0"/>
              </a:spcBef>
              <a:spcAft>
                <a:spcPts val="0"/>
              </a:spcAft>
              <a:buSzPts val="1800"/>
              <a:buChar char="–"/>
            </a:pPr>
            <a:r>
              <a:rPr lang="en-US"/>
              <a:t>Optimize graph generation code for performance</a:t>
            </a:r>
            <a:endParaRPr/>
          </a:p>
          <a:p>
            <a:pPr marL="1371600" lvl="2" indent="-330200" algn="l" rtl="0">
              <a:spcBef>
                <a:spcPts val="0"/>
              </a:spcBef>
              <a:spcAft>
                <a:spcPts val="0"/>
              </a:spcAft>
              <a:buSzPts val="1600"/>
              <a:buChar char="•"/>
            </a:pPr>
            <a:r>
              <a:rPr lang="en-US"/>
              <a:t>Multithread, evaluate tilt of edges in batches</a:t>
            </a:r>
            <a:endParaRPr/>
          </a:p>
        </p:txBody>
      </p:sp>
      <p:sp>
        <p:nvSpPr>
          <p:cNvPr id="240" name="Google Shape;240;p29"/>
          <p:cNvSpPr txBox="1">
            <a:spLocks noGrp="1"/>
          </p:cNvSpPr>
          <p:nvPr>
            <p:ph type="title"/>
          </p:nvPr>
        </p:nvSpPr>
        <p:spPr>
          <a:xfrm>
            <a:off x="722312" y="0"/>
            <a:ext cx="6243000" cy="77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Conclusions, Future Work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0"/>
          <p:cNvSpPr txBox="1">
            <a:spLocks noGrp="1"/>
          </p:cNvSpPr>
          <p:nvPr>
            <p:ph type="body" idx="1"/>
          </p:nvPr>
        </p:nvSpPr>
        <p:spPr>
          <a:xfrm>
            <a:off x="202949" y="974900"/>
            <a:ext cx="6074400" cy="5184300"/>
          </a:xfrm>
          <a:prstGeom prst="rect">
            <a:avLst/>
          </a:prstGeom>
          <a:noFill/>
          <a:ln>
            <a:noFill/>
          </a:ln>
        </p:spPr>
        <p:txBody>
          <a:bodyPr spcFirstLastPara="1" wrap="square" lIns="0" tIns="0" rIns="0" bIns="0" anchor="t" anchorCtr="0">
            <a:noAutofit/>
          </a:bodyPr>
          <a:lstStyle/>
          <a:p>
            <a:pPr marL="457200" marR="0" lvl="0" indent="-3556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System Purpose / Objective</a:t>
            </a:r>
            <a:endParaRPr/>
          </a:p>
          <a:p>
            <a:pPr marL="914400" marR="0" lvl="1" indent="-355600" algn="l" rtl="0">
              <a:lnSpc>
                <a:spcPct val="100000"/>
              </a:lnSpc>
              <a:spcBef>
                <a:spcPts val="0"/>
              </a:spcBef>
              <a:spcAft>
                <a:spcPts val="0"/>
              </a:spcAft>
              <a:buClr>
                <a:schemeClr val="dk1"/>
              </a:buClr>
              <a:buSzPts val="2000"/>
              <a:buFont typeface="Arial"/>
              <a:buChar char="○"/>
            </a:pPr>
            <a:r>
              <a:rPr lang="en-US" sz="1800" b="0" i="0" u="none" strike="noStrike" cap="none">
                <a:solidFill>
                  <a:schemeClr val="dk1"/>
                </a:solidFill>
                <a:latin typeface="Arial"/>
                <a:ea typeface="Arial"/>
                <a:cs typeface="Arial"/>
                <a:sym typeface="Arial"/>
              </a:rPr>
              <a:t>Plan a ’high-level’/’global’ path for an autonomous vehicle through </a:t>
            </a:r>
            <a:r>
              <a:rPr lang="en-US"/>
              <a:t>austere </a:t>
            </a:r>
            <a:r>
              <a:rPr lang="en-US" sz="1800" b="0" i="0" u="none" strike="noStrike" cap="none">
                <a:solidFill>
                  <a:schemeClr val="dk1"/>
                </a:solidFill>
                <a:latin typeface="Arial"/>
                <a:ea typeface="Arial"/>
                <a:cs typeface="Arial"/>
                <a:sym typeface="Arial"/>
              </a:rPr>
              <a:t>terrain</a:t>
            </a:r>
            <a:endParaRPr/>
          </a:p>
          <a:p>
            <a:pPr marL="1371600" marR="0" lvl="2" indent="-355600" algn="l" rtl="0">
              <a:lnSpc>
                <a:spcPct val="100000"/>
              </a:lnSpc>
              <a:spcBef>
                <a:spcPts val="0"/>
              </a:spcBef>
              <a:spcAft>
                <a:spcPts val="0"/>
              </a:spcAft>
              <a:buClr>
                <a:schemeClr val="dk1"/>
              </a:buClr>
              <a:buSzPts val="2000"/>
              <a:buFont typeface="Arial"/>
              <a:buChar char="■"/>
            </a:pPr>
            <a:r>
              <a:rPr lang="en-US" sz="1600" b="0" i="0" u="none" strike="noStrike" cap="none">
                <a:solidFill>
                  <a:schemeClr val="dk1"/>
                </a:solidFill>
                <a:latin typeface="Arial"/>
                <a:ea typeface="Arial"/>
                <a:cs typeface="Arial"/>
                <a:sym typeface="Arial"/>
              </a:rPr>
              <a:t>Minimize the total distance travelled</a:t>
            </a:r>
            <a:endParaRPr/>
          </a:p>
          <a:p>
            <a:pPr marL="1371600" marR="0" lvl="2" indent="-355600" algn="l" rtl="0">
              <a:lnSpc>
                <a:spcPct val="100000"/>
              </a:lnSpc>
              <a:spcBef>
                <a:spcPts val="0"/>
              </a:spcBef>
              <a:spcAft>
                <a:spcPts val="0"/>
              </a:spcAft>
              <a:buClr>
                <a:schemeClr val="dk1"/>
              </a:buClr>
              <a:buSzPts val="2000"/>
              <a:buFont typeface="Arial"/>
              <a:buChar char="■"/>
            </a:pPr>
            <a:r>
              <a:rPr lang="en-US" sz="1600" b="0" i="0" u="none" strike="noStrike" cap="none">
                <a:solidFill>
                  <a:schemeClr val="dk1"/>
                </a:solidFill>
                <a:latin typeface="Arial"/>
                <a:ea typeface="Arial"/>
                <a:cs typeface="Arial"/>
                <a:sym typeface="Arial"/>
              </a:rPr>
              <a:t>Provide waypoints (sequence of coordinates) that define the path</a:t>
            </a:r>
            <a:endParaRPr/>
          </a:p>
          <a:p>
            <a:pPr marL="1371600" marR="0" lvl="2" indent="-355600" algn="l" rtl="0">
              <a:lnSpc>
                <a:spcPct val="100000"/>
              </a:lnSpc>
              <a:spcBef>
                <a:spcPts val="0"/>
              </a:spcBef>
              <a:spcAft>
                <a:spcPts val="0"/>
              </a:spcAft>
              <a:buClr>
                <a:schemeClr val="dk1"/>
              </a:buClr>
              <a:buSzPts val="2000"/>
              <a:buFont typeface="Arial"/>
              <a:buChar char="■"/>
            </a:pPr>
            <a:r>
              <a:rPr lang="en-US" sz="1600" b="0" i="0" u="none" strike="noStrike" cap="none">
                <a:solidFill>
                  <a:schemeClr val="dk1"/>
                </a:solidFill>
                <a:latin typeface="Arial"/>
                <a:ea typeface="Arial"/>
                <a:cs typeface="Arial"/>
                <a:sym typeface="Arial"/>
              </a:rPr>
              <a:t>Account for mobility limitations of the particular autonomous vehicle</a:t>
            </a:r>
            <a:endParaRPr/>
          </a:p>
          <a:p>
            <a:pPr marL="457200" marR="0" lvl="0" indent="-3556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System User</a:t>
            </a:r>
            <a:endParaRPr/>
          </a:p>
          <a:p>
            <a:pPr marL="914400" marR="0" lvl="1" indent="-355600" algn="l" rtl="0">
              <a:lnSpc>
                <a:spcPct val="100000"/>
              </a:lnSpc>
              <a:spcBef>
                <a:spcPts val="0"/>
              </a:spcBef>
              <a:spcAft>
                <a:spcPts val="0"/>
              </a:spcAft>
              <a:buClr>
                <a:schemeClr val="dk1"/>
              </a:buClr>
              <a:buSzPts val="2000"/>
              <a:buFont typeface="Arial"/>
              <a:buChar char="○"/>
            </a:pPr>
            <a:r>
              <a:rPr lang="en-US" sz="1800" b="0" i="0" u="none" strike="noStrike" cap="none">
                <a:solidFill>
                  <a:schemeClr val="dk1"/>
                </a:solidFill>
                <a:latin typeface="Arial"/>
                <a:ea typeface="Arial"/>
                <a:cs typeface="Arial"/>
                <a:sym typeface="Arial"/>
              </a:rPr>
              <a:t>Operators of the autonomous vehicle</a:t>
            </a:r>
            <a:endParaRPr/>
          </a:p>
          <a:p>
            <a:pPr marL="1371600" marR="0" lvl="2" indent="-355600" algn="l" rtl="0">
              <a:lnSpc>
                <a:spcPct val="100000"/>
              </a:lnSpc>
              <a:spcBef>
                <a:spcPts val="0"/>
              </a:spcBef>
              <a:spcAft>
                <a:spcPts val="0"/>
              </a:spcAft>
              <a:buClr>
                <a:schemeClr val="dk1"/>
              </a:buClr>
              <a:buSzPts val="2000"/>
              <a:buFont typeface="Arial"/>
              <a:buChar char="■"/>
            </a:pPr>
            <a:r>
              <a:rPr lang="en-US" sz="1600" b="0" i="0" u="none" strike="noStrike" cap="none">
                <a:solidFill>
                  <a:schemeClr val="dk1"/>
                </a:solidFill>
                <a:latin typeface="Arial"/>
                <a:ea typeface="Arial"/>
                <a:cs typeface="Arial"/>
                <a:sym typeface="Arial"/>
              </a:rPr>
              <a:t>In ECE 4012 – Design Team B</a:t>
            </a:r>
            <a:endParaRPr/>
          </a:p>
          <a:p>
            <a:pPr marL="1371600" marR="0" lvl="2" indent="-355600" algn="l" rtl="0">
              <a:lnSpc>
                <a:spcPct val="100000"/>
              </a:lnSpc>
              <a:spcBef>
                <a:spcPts val="0"/>
              </a:spcBef>
              <a:spcAft>
                <a:spcPts val="0"/>
              </a:spcAft>
              <a:buClr>
                <a:schemeClr val="dk1"/>
              </a:buClr>
              <a:buSzPts val="2000"/>
              <a:buFont typeface="Arial"/>
              <a:buChar char="■"/>
            </a:pPr>
            <a:r>
              <a:rPr lang="en-US" sz="1600" b="0" i="0" u="none" strike="noStrike" cap="none">
                <a:solidFill>
                  <a:schemeClr val="dk1"/>
                </a:solidFill>
                <a:latin typeface="Arial"/>
                <a:ea typeface="Arial"/>
                <a:cs typeface="Arial"/>
                <a:sym typeface="Arial"/>
              </a:rPr>
              <a:t>Outside of ECE 4012: Harris Corp. and/or potential clients</a:t>
            </a:r>
            <a:endParaRPr/>
          </a:p>
          <a:p>
            <a:pPr marL="400050" marR="0" lvl="2" indent="0" algn="l" rtl="0">
              <a:lnSpc>
                <a:spcPct val="100000"/>
              </a:lnSpc>
              <a:spcBef>
                <a:spcPts val="32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
        <p:nvSpPr>
          <p:cNvPr id="60" name="Google Shape;60;p10"/>
          <p:cNvSpPr txBox="1">
            <a:spLocks noGrp="1"/>
          </p:cNvSpPr>
          <p:nvPr>
            <p:ph type="title"/>
          </p:nvPr>
        </p:nvSpPr>
        <p:spPr>
          <a:xfrm>
            <a:off x="722312" y="0"/>
            <a:ext cx="6242932" cy="7789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1400"/>
              <a:buNone/>
            </a:pPr>
            <a:r>
              <a:rPr lang="en-US" sz="2600" b="1" i="0" u="none" strike="noStrike" cap="none">
                <a:solidFill>
                  <a:schemeClr val="dk1"/>
                </a:solidFill>
                <a:latin typeface="Arial"/>
                <a:ea typeface="Arial"/>
                <a:cs typeface="Arial"/>
                <a:sym typeface="Arial"/>
              </a:rPr>
              <a:t>Concept of Operations (CONOPS)</a:t>
            </a:r>
            <a:endParaRPr/>
          </a:p>
        </p:txBody>
      </p:sp>
      <p:sp>
        <p:nvSpPr>
          <p:cNvPr id="61" name="Google Shape;61;p10"/>
          <p:cNvSpPr/>
          <p:nvPr/>
        </p:nvSpPr>
        <p:spPr>
          <a:xfrm>
            <a:off x="4567700" y="6497725"/>
            <a:ext cx="1505400" cy="28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 name="Google Shape;62;p10"/>
          <p:cNvPicPr preferRelativeResize="0"/>
          <p:nvPr/>
        </p:nvPicPr>
        <p:blipFill>
          <a:blip r:embed="rId3">
            <a:alphaModFix/>
          </a:blip>
          <a:stretch>
            <a:fillRect/>
          </a:stretch>
        </p:blipFill>
        <p:spPr>
          <a:xfrm>
            <a:off x="6458450" y="1767225"/>
            <a:ext cx="2347499" cy="2476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722312" y="0"/>
            <a:ext cx="6242932" cy="7789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1400"/>
              <a:buNone/>
            </a:pPr>
            <a:r>
              <a:rPr lang="en-US" sz="2600" b="1" i="0" u="none" strike="noStrike" cap="none">
                <a:solidFill>
                  <a:schemeClr val="dk1"/>
                </a:solidFill>
                <a:latin typeface="Arial"/>
                <a:ea typeface="Arial"/>
                <a:cs typeface="Arial"/>
                <a:sym typeface="Arial"/>
              </a:rPr>
              <a:t>System Integration/Usage</a:t>
            </a:r>
            <a:endParaRPr sz="2600" b="1" i="0" u="none" strike="noStrike" cap="none">
              <a:solidFill>
                <a:schemeClr val="dk1"/>
              </a:solidFill>
              <a:latin typeface="Arial"/>
              <a:ea typeface="Arial"/>
              <a:cs typeface="Arial"/>
              <a:sym typeface="Arial"/>
            </a:endParaRPr>
          </a:p>
        </p:txBody>
      </p:sp>
      <p:sp>
        <p:nvSpPr>
          <p:cNvPr id="69" name="Google Shape;69;p11"/>
          <p:cNvSpPr/>
          <p:nvPr/>
        </p:nvSpPr>
        <p:spPr>
          <a:xfrm>
            <a:off x="369432" y="2738726"/>
            <a:ext cx="1191126" cy="625642"/>
          </a:xfrm>
          <a:prstGeom prst="rect">
            <a:avLst/>
          </a:prstGeom>
          <a:solidFill>
            <a:schemeClr val="lt1"/>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strike="noStrike" cap="none">
                <a:solidFill>
                  <a:schemeClr val="dk1"/>
                </a:solidFill>
                <a:latin typeface="Times New Roman"/>
                <a:ea typeface="Times New Roman"/>
                <a:cs typeface="Times New Roman"/>
                <a:sym typeface="Times New Roman"/>
              </a:rPr>
              <a:t>LiDAR Drone</a:t>
            </a:r>
            <a:endParaRPr sz="1400" b="0" i="0" u="none" strike="noStrike" cap="none">
              <a:solidFill>
                <a:srgbClr val="000000"/>
              </a:solidFill>
              <a:latin typeface="Arial"/>
              <a:ea typeface="Arial"/>
              <a:cs typeface="Arial"/>
              <a:sym typeface="Arial"/>
            </a:endParaRPr>
          </a:p>
        </p:txBody>
      </p:sp>
      <p:sp>
        <p:nvSpPr>
          <p:cNvPr id="70" name="Google Shape;70;p11"/>
          <p:cNvSpPr/>
          <p:nvPr/>
        </p:nvSpPr>
        <p:spPr>
          <a:xfrm>
            <a:off x="7511858" y="3088348"/>
            <a:ext cx="1191126" cy="625642"/>
          </a:xfrm>
          <a:prstGeom prst="rect">
            <a:avLst/>
          </a:prstGeom>
          <a:solidFill>
            <a:schemeClr val="lt1"/>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strike="noStrike" cap="none">
                <a:solidFill>
                  <a:schemeClr val="dk1"/>
                </a:solidFill>
                <a:latin typeface="Times New Roman"/>
                <a:ea typeface="Times New Roman"/>
                <a:cs typeface="Times New Roman"/>
                <a:sym typeface="Times New Roman"/>
              </a:rPr>
              <a:t>Navigational Robot</a:t>
            </a:r>
            <a:endParaRPr sz="1400" b="0" i="0" u="none" strike="noStrike" cap="none">
              <a:solidFill>
                <a:srgbClr val="000000"/>
              </a:solidFill>
              <a:latin typeface="Arial"/>
              <a:ea typeface="Arial"/>
              <a:cs typeface="Arial"/>
              <a:sym typeface="Arial"/>
            </a:endParaRPr>
          </a:p>
        </p:txBody>
      </p:sp>
      <p:sp>
        <p:nvSpPr>
          <p:cNvPr id="71" name="Google Shape;71;p11"/>
          <p:cNvSpPr/>
          <p:nvPr/>
        </p:nvSpPr>
        <p:spPr>
          <a:xfrm>
            <a:off x="3372449" y="2396532"/>
            <a:ext cx="2217504" cy="2009273"/>
          </a:xfrm>
          <a:prstGeom prst="rect">
            <a:avLst/>
          </a:prstGeom>
          <a:solidFill>
            <a:schemeClr val="lt1"/>
          </a:solidFill>
          <a:ln w="53975" cap="flat" cmpd="dbl">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800" b="1" i="0" u="none" strike="noStrike" cap="none">
                <a:solidFill>
                  <a:schemeClr val="dk1"/>
                </a:solidFill>
                <a:latin typeface="Times New Roman"/>
                <a:ea typeface="Times New Roman"/>
                <a:cs typeface="Times New Roman"/>
                <a:sym typeface="Times New Roman"/>
              </a:rPr>
              <a:t>Path Planner</a:t>
            </a:r>
            <a:endParaRPr sz="1800" b="1" i="0" u="none" strike="noStrike" cap="none">
              <a:solidFill>
                <a:schemeClr val="dk1"/>
              </a:solidFill>
              <a:latin typeface="Times New Roman"/>
              <a:ea typeface="Times New Roman"/>
              <a:cs typeface="Times New Roman"/>
              <a:sym typeface="Times New Roman"/>
            </a:endParaRPr>
          </a:p>
        </p:txBody>
      </p:sp>
      <p:cxnSp>
        <p:nvCxnSpPr>
          <p:cNvPr id="72" name="Google Shape;72;p11"/>
          <p:cNvCxnSpPr>
            <a:stCxn id="69" idx="3"/>
          </p:cNvCxnSpPr>
          <p:nvPr/>
        </p:nvCxnSpPr>
        <p:spPr>
          <a:xfrm>
            <a:off x="1560558" y="3051547"/>
            <a:ext cx="1812000" cy="0"/>
          </a:xfrm>
          <a:prstGeom prst="straightConnector1">
            <a:avLst/>
          </a:prstGeom>
          <a:solidFill>
            <a:schemeClr val="accent1"/>
          </a:solidFill>
          <a:ln w="9525" cap="flat" cmpd="sng">
            <a:solidFill>
              <a:schemeClr val="dk1"/>
            </a:solidFill>
            <a:prstDash val="solid"/>
            <a:round/>
            <a:headEnd type="none" w="sm" len="sm"/>
            <a:tailEnd type="triangle" w="med" len="med"/>
          </a:ln>
        </p:spPr>
      </p:cxnSp>
      <p:sp>
        <p:nvSpPr>
          <p:cNvPr id="73" name="Google Shape;73;p11"/>
          <p:cNvSpPr txBox="1"/>
          <p:nvPr/>
        </p:nvSpPr>
        <p:spPr>
          <a:xfrm>
            <a:off x="1641810" y="2774548"/>
            <a:ext cx="1629549" cy="276999"/>
          </a:xfrm>
          <a:prstGeom prst="rect">
            <a:avLst/>
          </a:prstGeom>
          <a:noFill/>
          <a:ln>
            <a:noFill/>
          </a:ln>
        </p:spPr>
        <p:txBody>
          <a:bodyPr spcFirstLastPara="1" wrap="square" lIns="91425" tIns="45700" rIns="91425" bIns="45700" anchor="t" anchorCtr="0">
            <a:noAutofit/>
          </a:bodyPr>
          <a:lstStyle/>
          <a:p>
            <a:pPr marL="171450" marR="0" lvl="0" indent="-171450" algn="ctr"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Terrain Data (LAS)</a:t>
            </a:r>
            <a:endParaRPr sz="1200" b="0" i="0" u="none" strike="noStrike" cap="none">
              <a:solidFill>
                <a:schemeClr val="dk1"/>
              </a:solidFill>
              <a:latin typeface="Arial"/>
              <a:ea typeface="Arial"/>
              <a:cs typeface="Arial"/>
              <a:sym typeface="Arial"/>
            </a:endParaRPr>
          </a:p>
        </p:txBody>
      </p:sp>
      <p:cxnSp>
        <p:nvCxnSpPr>
          <p:cNvPr id="74" name="Google Shape;74;p11"/>
          <p:cNvCxnSpPr>
            <a:stCxn id="71" idx="3"/>
            <a:endCxn id="70" idx="1"/>
          </p:cNvCxnSpPr>
          <p:nvPr/>
        </p:nvCxnSpPr>
        <p:spPr>
          <a:xfrm>
            <a:off x="5589953" y="3401169"/>
            <a:ext cx="1921800" cy="0"/>
          </a:xfrm>
          <a:prstGeom prst="straightConnector1">
            <a:avLst/>
          </a:prstGeom>
          <a:solidFill>
            <a:schemeClr val="accent1"/>
          </a:solidFill>
          <a:ln w="9525" cap="flat" cmpd="sng">
            <a:solidFill>
              <a:schemeClr val="dk1"/>
            </a:solidFill>
            <a:prstDash val="dash"/>
            <a:round/>
            <a:headEnd type="none" w="sm" len="sm"/>
            <a:tailEnd type="triangle" w="med" len="med"/>
          </a:ln>
        </p:spPr>
      </p:cxnSp>
      <p:sp>
        <p:nvSpPr>
          <p:cNvPr id="75" name="Google Shape;75;p11"/>
          <p:cNvSpPr txBox="1"/>
          <p:nvPr/>
        </p:nvSpPr>
        <p:spPr>
          <a:xfrm>
            <a:off x="5844724" y="3124169"/>
            <a:ext cx="148540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Waypoints</a:t>
            </a:r>
            <a:endParaRPr sz="1200" b="0" i="0" u="none" strike="noStrike" cap="none">
              <a:solidFill>
                <a:schemeClr val="dk1"/>
              </a:solidFill>
              <a:latin typeface="Arial"/>
              <a:ea typeface="Arial"/>
              <a:cs typeface="Arial"/>
              <a:sym typeface="Arial"/>
            </a:endParaRPr>
          </a:p>
        </p:txBody>
      </p:sp>
      <p:sp>
        <p:nvSpPr>
          <p:cNvPr id="76" name="Google Shape;76;p11"/>
          <p:cNvSpPr/>
          <p:nvPr/>
        </p:nvSpPr>
        <p:spPr>
          <a:xfrm>
            <a:off x="362550" y="3547815"/>
            <a:ext cx="1191126" cy="625642"/>
          </a:xfrm>
          <a:prstGeom prst="rect">
            <a:avLst/>
          </a:prstGeom>
          <a:solidFill>
            <a:schemeClr val="lt1"/>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strike="noStrike" cap="none">
                <a:solidFill>
                  <a:schemeClr val="dk1"/>
                </a:solidFill>
                <a:latin typeface="Times New Roman"/>
                <a:ea typeface="Times New Roman"/>
                <a:cs typeface="Times New Roman"/>
                <a:sym typeface="Times New Roman"/>
              </a:rPr>
              <a:t>User</a:t>
            </a:r>
            <a:endParaRPr sz="1200" b="0" i="0" u="none" strike="noStrike" cap="none">
              <a:solidFill>
                <a:schemeClr val="dk1"/>
              </a:solidFill>
              <a:latin typeface="Times New Roman"/>
              <a:ea typeface="Times New Roman"/>
              <a:cs typeface="Times New Roman"/>
              <a:sym typeface="Times New Roman"/>
            </a:endParaRPr>
          </a:p>
        </p:txBody>
      </p:sp>
      <p:cxnSp>
        <p:nvCxnSpPr>
          <p:cNvPr id="77" name="Google Shape;77;p11"/>
          <p:cNvCxnSpPr>
            <a:stCxn id="76" idx="3"/>
          </p:cNvCxnSpPr>
          <p:nvPr/>
        </p:nvCxnSpPr>
        <p:spPr>
          <a:xfrm>
            <a:off x="1553676" y="3860636"/>
            <a:ext cx="1812000" cy="0"/>
          </a:xfrm>
          <a:prstGeom prst="straightConnector1">
            <a:avLst/>
          </a:prstGeom>
          <a:solidFill>
            <a:schemeClr val="accent1"/>
          </a:solidFill>
          <a:ln w="9525" cap="flat" cmpd="sng">
            <a:solidFill>
              <a:schemeClr val="dk1"/>
            </a:solidFill>
            <a:prstDash val="solid"/>
            <a:round/>
            <a:headEnd type="none" w="sm" len="sm"/>
            <a:tailEnd type="triangle" w="med" len="med"/>
          </a:ln>
        </p:spPr>
      </p:cxnSp>
      <p:sp>
        <p:nvSpPr>
          <p:cNvPr id="78" name="Google Shape;78;p11"/>
          <p:cNvSpPr txBox="1"/>
          <p:nvPr/>
        </p:nvSpPr>
        <p:spPr>
          <a:xfrm>
            <a:off x="1634340" y="3923676"/>
            <a:ext cx="1542410" cy="646331"/>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Robot Limitations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Start/End Points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“Connectivity”</a:t>
            </a:r>
            <a:endParaRPr sz="1200" b="0" i="0" u="none" strike="noStrike" cap="none">
              <a:solidFill>
                <a:schemeClr val="dk1"/>
              </a:solidFill>
              <a:latin typeface="Arial"/>
              <a:ea typeface="Arial"/>
              <a:cs typeface="Arial"/>
              <a:sym typeface="Arial"/>
            </a:endParaRPr>
          </a:p>
        </p:txBody>
      </p:sp>
      <p:sp>
        <p:nvSpPr>
          <p:cNvPr id="79" name="Google Shape;79;p11"/>
          <p:cNvSpPr/>
          <p:nvPr/>
        </p:nvSpPr>
        <p:spPr>
          <a:xfrm rot="-5400000">
            <a:off x="2378311" y="3870643"/>
            <a:ext cx="180964" cy="1793551"/>
          </a:xfrm>
          <a:prstGeom prst="lef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80" name="Google Shape;80;p11"/>
          <p:cNvSpPr txBox="1"/>
          <p:nvPr/>
        </p:nvSpPr>
        <p:spPr>
          <a:xfrm>
            <a:off x="5657745" y="4978730"/>
            <a:ext cx="17862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Wired/WLAN</a:t>
            </a:r>
            <a:endParaRPr sz="1200" b="0" i="0" u="none" strike="noStrike" cap="none">
              <a:solidFill>
                <a:schemeClr val="dk1"/>
              </a:solidFill>
              <a:latin typeface="Arial"/>
              <a:ea typeface="Arial"/>
              <a:cs typeface="Arial"/>
              <a:sym typeface="Arial"/>
            </a:endParaRPr>
          </a:p>
        </p:txBody>
      </p:sp>
      <p:sp>
        <p:nvSpPr>
          <p:cNvPr id="81" name="Google Shape;81;p11"/>
          <p:cNvSpPr txBox="1"/>
          <p:nvPr/>
        </p:nvSpPr>
        <p:spPr>
          <a:xfrm>
            <a:off x="1575695" y="4964830"/>
            <a:ext cx="17862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Command Line Input</a:t>
            </a:r>
            <a:endParaRPr sz="1200" b="0" i="0" u="none" strike="noStrike" cap="none">
              <a:solidFill>
                <a:schemeClr val="dk1"/>
              </a:solidFill>
              <a:latin typeface="Arial"/>
              <a:ea typeface="Arial"/>
              <a:cs typeface="Arial"/>
              <a:sym typeface="Arial"/>
            </a:endParaRPr>
          </a:p>
        </p:txBody>
      </p:sp>
      <p:sp>
        <p:nvSpPr>
          <p:cNvPr id="82" name="Google Shape;82;p11"/>
          <p:cNvSpPr/>
          <p:nvPr/>
        </p:nvSpPr>
        <p:spPr>
          <a:xfrm rot="-5400000">
            <a:off x="6460392" y="3870563"/>
            <a:ext cx="180900" cy="1793700"/>
          </a:xfrm>
          <a:prstGeom prst="lef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83" name="Google Shape;83;p11"/>
          <p:cNvSpPr/>
          <p:nvPr/>
        </p:nvSpPr>
        <p:spPr>
          <a:xfrm>
            <a:off x="4567700" y="6497725"/>
            <a:ext cx="1505400" cy="28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722312" y="0"/>
            <a:ext cx="6242932" cy="7789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1400"/>
              <a:buNone/>
            </a:pPr>
            <a:r>
              <a:rPr lang="en-US" sz="2600" b="1" i="0" u="none" strike="noStrike" cap="none">
                <a:solidFill>
                  <a:schemeClr val="dk1"/>
                </a:solidFill>
                <a:latin typeface="Arial"/>
                <a:ea typeface="Arial"/>
                <a:cs typeface="Arial"/>
                <a:sym typeface="Arial"/>
              </a:rPr>
              <a:t>Mission-Level Description</a:t>
            </a:r>
            <a:endParaRPr sz="2600" b="1" i="0" u="none" strike="noStrike" cap="none">
              <a:solidFill>
                <a:schemeClr val="dk1"/>
              </a:solidFill>
              <a:latin typeface="Arial"/>
              <a:ea typeface="Arial"/>
              <a:cs typeface="Arial"/>
              <a:sym typeface="Arial"/>
            </a:endParaRPr>
          </a:p>
        </p:txBody>
      </p:sp>
      <p:sp>
        <p:nvSpPr>
          <p:cNvPr id="90" name="Google Shape;90;p12"/>
          <p:cNvSpPr txBox="1"/>
          <p:nvPr/>
        </p:nvSpPr>
        <p:spPr>
          <a:xfrm>
            <a:off x="250530" y="987679"/>
            <a:ext cx="8095800" cy="5184300"/>
          </a:xfrm>
          <a:prstGeom prst="rect">
            <a:avLst/>
          </a:prstGeom>
          <a:blipFill rotWithShape="1">
            <a:blip r:embed="rId3">
              <a:alphaModFix/>
            </a:blip>
            <a:stretch>
              <a:fillRect l="-1658" t="-270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91" name="Google Shape;91;p12"/>
          <p:cNvSpPr/>
          <p:nvPr/>
        </p:nvSpPr>
        <p:spPr>
          <a:xfrm>
            <a:off x="4567700" y="6497725"/>
            <a:ext cx="1505400" cy="28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722312" y="0"/>
            <a:ext cx="6242932" cy="7789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1400"/>
              <a:buNone/>
            </a:pPr>
            <a:r>
              <a:rPr lang="en-US" sz="2600" b="1" i="0" u="none" strike="noStrike" cap="none">
                <a:solidFill>
                  <a:schemeClr val="dk1"/>
                </a:solidFill>
                <a:latin typeface="Arial"/>
                <a:ea typeface="Arial"/>
                <a:cs typeface="Arial"/>
                <a:sym typeface="Arial"/>
              </a:rPr>
              <a:t>System Block Diagram</a:t>
            </a:r>
            <a:endParaRPr/>
          </a:p>
        </p:txBody>
      </p:sp>
      <p:grpSp>
        <p:nvGrpSpPr>
          <p:cNvPr id="98" name="Google Shape;98;p13"/>
          <p:cNvGrpSpPr/>
          <p:nvPr/>
        </p:nvGrpSpPr>
        <p:grpSpPr>
          <a:xfrm>
            <a:off x="927848" y="2299448"/>
            <a:ext cx="7412284" cy="2218764"/>
            <a:chOff x="927848" y="2299448"/>
            <a:chExt cx="7412284" cy="2218764"/>
          </a:xfrm>
        </p:grpSpPr>
        <p:sp>
          <p:nvSpPr>
            <p:cNvPr id="99" name="Google Shape;99;p13"/>
            <p:cNvSpPr/>
            <p:nvPr/>
          </p:nvSpPr>
          <p:spPr>
            <a:xfrm>
              <a:off x="927848" y="2299448"/>
              <a:ext cx="7412284" cy="2218764"/>
            </a:xfrm>
            <a:prstGeom prst="rect">
              <a:avLst/>
            </a:prstGeom>
            <a:solidFill>
              <a:schemeClr val="lt1"/>
            </a:solidFill>
            <a:ln w="4445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en-US" sz="1800" b="1" i="0" u="none" strike="noStrike" cap="none">
                  <a:solidFill>
                    <a:schemeClr val="dk1"/>
                  </a:solidFill>
                  <a:latin typeface="Times New Roman"/>
                  <a:ea typeface="Times New Roman"/>
                  <a:cs typeface="Times New Roman"/>
                  <a:sym typeface="Times New Roman"/>
                </a:rPr>
                <a:t>Path Planner:</a:t>
              </a:r>
              <a:endParaRPr sz="1800" b="1" i="0" u="none" strike="noStrike" cap="none">
                <a:solidFill>
                  <a:schemeClr val="dk1"/>
                </a:solidFill>
                <a:latin typeface="Times New Roman"/>
                <a:ea typeface="Times New Roman"/>
                <a:cs typeface="Times New Roman"/>
                <a:sym typeface="Times New Roman"/>
              </a:endParaRPr>
            </a:p>
          </p:txBody>
        </p:sp>
        <p:sp>
          <p:nvSpPr>
            <p:cNvPr id="100" name="Google Shape;100;p13"/>
            <p:cNvSpPr/>
            <p:nvPr/>
          </p:nvSpPr>
          <p:spPr>
            <a:xfrm>
              <a:off x="1115281" y="2888438"/>
              <a:ext cx="1153834" cy="1202114"/>
            </a:xfrm>
            <a:prstGeom prst="rect">
              <a:avLst/>
            </a:prstGeom>
            <a:solidFill>
              <a:schemeClr val="lt1"/>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strike="noStrike" cap="none">
                  <a:solidFill>
                    <a:schemeClr val="dk1"/>
                  </a:solidFill>
                  <a:latin typeface="Times New Roman"/>
                  <a:ea typeface="Times New Roman"/>
                  <a:cs typeface="Times New Roman"/>
                  <a:sym typeface="Times New Roman"/>
                </a:rPr>
                <a:t>Data Parsing</a:t>
              </a:r>
              <a:endParaRPr sz="1200" b="0" i="0" u="none" strike="noStrike" cap="none">
                <a:solidFill>
                  <a:schemeClr val="dk1"/>
                </a:solidFill>
                <a:latin typeface="Times New Roman"/>
                <a:ea typeface="Times New Roman"/>
                <a:cs typeface="Times New Roman"/>
                <a:sym typeface="Times New Roman"/>
              </a:endParaRPr>
            </a:p>
          </p:txBody>
        </p:sp>
        <p:sp>
          <p:nvSpPr>
            <p:cNvPr id="101" name="Google Shape;101;p13"/>
            <p:cNvSpPr/>
            <p:nvPr/>
          </p:nvSpPr>
          <p:spPr>
            <a:xfrm>
              <a:off x="2582944" y="2888438"/>
              <a:ext cx="1153834" cy="1202114"/>
            </a:xfrm>
            <a:prstGeom prst="rect">
              <a:avLst/>
            </a:prstGeom>
            <a:solidFill>
              <a:schemeClr val="lt1"/>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Point Classification Preprocessing</a:t>
              </a:r>
              <a:endParaRPr sz="1400" b="0" i="0" u="none" strike="noStrike" cap="none">
                <a:solidFill>
                  <a:srgbClr val="000000"/>
                </a:solidFill>
                <a:latin typeface="Arial"/>
                <a:ea typeface="Arial"/>
                <a:cs typeface="Arial"/>
                <a:sym typeface="Arial"/>
              </a:endParaRPr>
            </a:p>
          </p:txBody>
        </p:sp>
        <p:sp>
          <p:nvSpPr>
            <p:cNvPr id="102" name="Google Shape;102;p13"/>
            <p:cNvSpPr/>
            <p:nvPr/>
          </p:nvSpPr>
          <p:spPr>
            <a:xfrm>
              <a:off x="5537157" y="2888438"/>
              <a:ext cx="1153834" cy="1202114"/>
            </a:xfrm>
            <a:prstGeom prst="rect">
              <a:avLst/>
            </a:prstGeom>
            <a:solidFill>
              <a:schemeClr val="lt1"/>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Graph Traversal (A*)</a:t>
              </a:r>
              <a:endParaRPr sz="1200" b="0" i="0" u="none" strike="noStrike" cap="none">
                <a:solidFill>
                  <a:schemeClr val="dk1"/>
                </a:solidFill>
                <a:latin typeface="Times New Roman"/>
                <a:ea typeface="Times New Roman"/>
                <a:cs typeface="Times New Roman"/>
                <a:sym typeface="Times New Roman"/>
              </a:endParaRPr>
            </a:p>
          </p:txBody>
        </p:sp>
        <p:sp>
          <p:nvSpPr>
            <p:cNvPr id="103" name="Google Shape;103;p13"/>
            <p:cNvSpPr/>
            <p:nvPr/>
          </p:nvSpPr>
          <p:spPr>
            <a:xfrm>
              <a:off x="6985328" y="2888438"/>
              <a:ext cx="1153834" cy="1202114"/>
            </a:xfrm>
            <a:prstGeom prst="rect">
              <a:avLst/>
            </a:prstGeom>
            <a:solidFill>
              <a:schemeClr val="lt1"/>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Waypoint Generation</a:t>
              </a:r>
              <a:endParaRPr sz="1400" b="0" i="0" u="none" strike="noStrike" cap="none">
                <a:solidFill>
                  <a:srgbClr val="000000"/>
                </a:solidFill>
                <a:latin typeface="Arial"/>
                <a:ea typeface="Arial"/>
                <a:cs typeface="Arial"/>
                <a:sym typeface="Arial"/>
              </a:endParaRPr>
            </a:p>
          </p:txBody>
        </p:sp>
        <p:cxnSp>
          <p:nvCxnSpPr>
            <p:cNvPr id="104" name="Google Shape;104;p13"/>
            <p:cNvCxnSpPr>
              <a:stCxn id="100" idx="3"/>
              <a:endCxn id="101" idx="1"/>
            </p:cNvCxnSpPr>
            <p:nvPr/>
          </p:nvCxnSpPr>
          <p:spPr>
            <a:xfrm>
              <a:off x="2269115" y="3489495"/>
              <a:ext cx="313800" cy="0"/>
            </a:xfrm>
            <a:prstGeom prst="straightConnector1">
              <a:avLst/>
            </a:prstGeom>
            <a:solidFill>
              <a:schemeClr val="accent1"/>
            </a:solidFill>
            <a:ln w="9525" cap="flat" cmpd="sng">
              <a:solidFill>
                <a:schemeClr val="dk1"/>
              </a:solidFill>
              <a:prstDash val="solid"/>
              <a:round/>
              <a:headEnd type="none" w="sm" len="sm"/>
              <a:tailEnd type="triangle" w="med" len="med"/>
            </a:ln>
          </p:spPr>
        </p:cxnSp>
        <p:cxnSp>
          <p:nvCxnSpPr>
            <p:cNvPr id="105" name="Google Shape;105;p13"/>
            <p:cNvCxnSpPr>
              <a:stCxn id="102" idx="3"/>
              <a:endCxn id="103" idx="1"/>
            </p:cNvCxnSpPr>
            <p:nvPr/>
          </p:nvCxnSpPr>
          <p:spPr>
            <a:xfrm>
              <a:off x="6690991" y="3489495"/>
              <a:ext cx="294300" cy="0"/>
            </a:xfrm>
            <a:prstGeom prst="straightConnector1">
              <a:avLst/>
            </a:prstGeom>
            <a:solidFill>
              <a:schemeClr val="accent1"/>
            </a:solidFill>
            <a:ln w="9525" cap="flat" cmpd="sng">
              <a:solidFill>
                <a:schemeClr val="dk1"/>
              </a:solidFill>
              <a:prstDash val="solid"/>
              <a:round/>
              <a:headEnd type="none" w="sm" len="sm"/>
              <a:tailEnd type="triangle" w="med" len="med"/>
            </a:ln>
          </p:spPr>
        </p:cxnSp>
        <p:sp>
          <p:nvSpPr>
            <p:cNvPr id="106" name="Google Shape;106;p13"/>
            <p:cNvSpPr/>
            <p:nvPr/>
          </p:nvSpPr>
          <p:spPr>
            <a:xfrm>
              <a:off x="4055915" y="2888438"/>
              <a:ext cx="1153834" cy="1202114"/>
            </a:xfrm>
            <a:prstGeom prst="rect">
              <a:avLst/>
            </a:prstGeom>
            <a:solidFill>
              <a:schemeClr val="lt1"/>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Graph Generation</a:t>
              </a:r>
              <a:endParaRPr sz="1200" b="0" i="0" u="none" strike="noStrike" cap="none">
                <a:solidFill>
                  <a:schemeClr val="dk1"/>
                </a:solidFill>
                <a:latin typeface="Times New Roman"/>
                <a:ea typeface="Times New Roman"/>
                <a:cs typeface="Times New Roman"/>
                <a:sym typeface="Times New Roman"/>
              </a:endParaRPr>
            </a:p>
          </p:txBody>
        </p:sp>
        <p:cxnSp>
          <p:nvCxnSpPr>
            <p:cNvPr id="107" name="Google Shape;107;p13"/>
            <p:cNvCxnSpPr>
              <a:stCxn id="101" idx="3"/>
              <a:endCxn id="106" idx="1"/>
            </p:cNvCxnSpPr>
            <p:nvPr/>
          </p:nvCxnSpPr>
          <p:spPr>
            <a:xfrm>
              <a:off x="3736778" y="3489495"/>
              <a:ext cx="319200" cy="0"/>
            </a:xfrm>
            <a:prstGeom prst="straightConnector1">
              <a:avLst/>
            </a:prstGeom>
            <a:solidFill>
              <a:schemeClr val="accent1"/>
            </a:solidFill>
            <a:ln w="9525" cap="flat" cmpd="sng">
              <a:solidFill>
                <a:schemeClr val="dk1"/>
              </a:solidFill>
              <a:prstDash val="solid"/>
              <a:round/>
              <a:headEnd type="none" w="sm" len="sm"/>
              <a:tailEnd type="triangle" w="med" len="med"/>
            </a:ln>
          </p:spPr>
        </p:cxnSp>
        <p:cxnSp>
          <p:nvCxnSpPr>
            <p:cNvPr id="108" name="Google Shape;108;p13"/>
            <p:cNvCxnSpPr>
              <a:stCxn id="106" idx="3"/>
              <a:endCxn id="102" idx="1"/>
            </p:cNvCxnSpPr>
            <p:nvPr/>
          </p:nvCxnSpPr>
          <p:spPr>
            <a:xfrm>
              <a:off x="5209749" y="3489495"/>
              <a:ext cx="327300" cy="0"/>
            </a:xfrm>
            <a:prstGeom prst="straightConnector1">
              <a:avLst/>
            </a:prstGeom>
            <a:solidFill>
              <a:schemeClr val="accent1"/>
            </a:solidFill>
            <a:ln w="9525" cap="flat" cmpd="sng">
              <a:solidFill>
                <a:schemeClr val="dk1"/>
              </a:solidFill>
              <a:prstDash val="solid"/>
              <a:round/>
              <a:headEnd type="none" w="sm" len="sm"/>
              <a:tailEnd type="triangle" w="med" len="med"/>
            </a:ln>
          </p:spPr>
        </p:cxnSp>
      </p:grpSp>
      <p:cxnSp>
        <p:nvCxnSpPr>
          <p:cNvPr id="109" name="Google Shape;109;p13"/>
          <p:cNvCxnSpPr/>
          <p:nvPr/>
        </p:nvCxnSpPr>
        <p:spPr>
          <a:xfrm rot="10800000">
            <a:off x="1692198" y="4076085"/>
            <a:ext cx="0" cy="767220"/>
          </a:xfrm>
          <a:prstGeom prst="straightConnector1">
            <a:avLst/>
          </a:prstGeom>
          <a:solidFill>
            <a:schemeClr val="accent1"/>
          </a:solidFill>
          <a:ln w="9525" cap="flat" cmpd="sng">
            <a:solidFill>
              <a:schemeClr val="dk1"/>
            </a:solidFill>
            <a:prstDash val="solid"/>
            <a:round/>
            <a:headEnd type="none" w="sm" len="sm"/>
            <a:tailEnd type="triangle" w="med" len="med"/>
          </a:ln>
        </p:spPr>
      </p:cxnSp>
      <p:sp>
        <p:nvSpPr>
          <p:cNvPr id="110" name="Google Shape;110;p13"/>
          <p:cNvSpPr txBox="1"/>
          <p:nvPr/>
        </p:nvSpPr>
        <p:spPr>
          <a:xfrm>
            <a:off x="958366" y="4843305"/>
            <a:ext cx="1467663" cy="2616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Terrain Data</a:t>
            </a:r>
            <a:endParaRPr sz="1100" b="0" i="0" u="none" strike="noStrike" cap="none">
              <a:solidFill>
                <a:schemeClr val="dk1"/>
              </a:solidFill>
              <a:latin typeface="Arial"/>
              <a:ea typeface="Arial"/>
              <a:cs typeface="Arial"/>
              <a:sym typeface="Arial"/>
            </a:endParaRPr>
          </a:p>
        </p:txBody>
      </p:sp>
      <p:cxnSp>
        <p:nvCxnSpPr>
          <p:cNvPr id="111" name="Google Shape;111;p13"/>
          <p:cNvCxnSpPr/>
          <p:nvPr/>
        </p:nvCxnSpPr>
        <p:spPr>
          <a:xfrm rot="10800000">
            <a:off x="3138327" y="4076085"/>
            <a:ext cx="0" cy="767220"/>
          </a:xfrm>
          <a:prstGeom prst="straightConnector1">
            <a:avLst/>
          </a:prstGeom>
          <a:solidFill>
            <a:schemeClr val="accent1"/>
          </a:solidFill>
          <a:ln w="9525" cap="flat" cmpd="sng">
            <a:solidFill>
              <a:schemeClr val="dk1"/>
            </a:solidFill>
            <a:prstDash val="solid"/>
            <a:round/>
            <a:headEnd type="none" w="sm" len="sm"/>
            <a:tailEnd type="triangle" w="med" len="med"/>
          </a:ln>
        </p:spPr>
      </p:cxnSp>
      <p:sp>
        <p:nvSpPr>
          <p:cNvPr id="112" name="Google Shape;112;p13"/>
          <p:cNvSpPr txBox="1"/>
          <p:nvPr/>
        </p:nvSpPr>
        <p:spPr>
          <a:xfrm>
            <a:off x="2404495" y="4843305"/>
            <a:ext cx="1467663" cy="2616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‘K’</a:t>
            </a:r>
            <a:endParaRPr sz="1100" b="0" i="0" u="none" strike="noStrike" cap="none">
              <a:solidFill>
                <a:schemeClr val="dk1"/>
              </a:solidFill>
              <a:latin typeface="Arial"/>
              <a:ea typeface="Arial"/>
              <a:cs typeface="Arial"/>
              <a:sym typeface="Arial"/>
            </a:endParaRPr>
          </a:p>
        </p:txBody>
      </p:sp>
      <p:cxnSp>
        <p:nvCxnSpPr>
          <p:cNvPr id="113" name="Google Shape;113;p13"/>
          <p:cNvCxnSpPr/>
          <p:nvPr/>
        </p:nvCxnSpPr>
        <p:spPr>
          <a:xfrm rot="10800000">
            <a:off x="4629030" y="4076085"/>
            <a:ext cx="0" cy="767220"/>
          </a:xfrm>
          <a:prstGeom prst="straightConnector1">
            <a:avLst/>
          </a:prstGeom>
          <a:solidFill>
            <a:schemeClr val="accent1"/>
          </a:solidFill>
          <a:ln w="9525" cap="flat" cmpd="sng">
            <a:solidFill>
              <a:schemeClr val="dk1"/>
            </a:solidFill>
            <a:prstDash val="solid"/>
            <a:round/>
            <a:headEnd type="none" w="sm" len="sm"/>
            <a:tailEnd type="triangle" w="med" len="med"/>
          </a:ln>
        </p:spPr>
      </p:cxnSp>
      <p:sp>
        <p:nvSpPr>
          <p:cNvPr id="114" name="Google Shape;114;p13"/>
          <p:cNvSpPr txBox="1"/>
          <p:nvPr/>
        </p:nvSpPr>
        <p:spPr>
          <a:xfrm>
            <a:off x="3895198" y="4843305"/>
            <a:ext cx="1467663" cy="2616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‘K’</a:t>
            </a:r>
            <a:endParaRPr sz="1100">
              <a:solidFill>
                <a:schemeClr val="dk1"/>
              </a:solidFil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Robot Limitations</a:t>
            </a:r>
            <a:endParaRPr sz="1100">
              <a:solidFill>
                <a:schemeClr val="dk1"/>
              </a:solidFil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Safety Distance</a:t>
            </a:r>
            <a:endParaRPr sz="1100" b="0" i="0" u="none" strike="noStrike" cap="none">
              <a:solidFill>
                <a:schemeClr val="dk1"/>
              </a:solidFill>
              <a:latin typeface="Arial"/>
              <a:ea typeface="Arial"/>
              <a:cs typeface="Arial"/>
              <a:sym typeface="Arial"/>
            </a:endParaRPr>
          </a:p>
        </p:txBody>
      </p:sp>
      <p:cxnSp>
        <p:nvCxnSpPr>
          <p:cNvPr id="115" name="Google Shape;115;p13"/>
          <p:cNvCxnSpPr/>
          <p:nvPr/>
        </p:nvCxnSpPr>
        <p:spPr>
          <a:xfrm rot="10800000">
            <a:off x="6119733" y="4090439"/>
            <a:ext cx="0" cy="767220"/>
          </a:xfrm>
          <a:prstGeom prst="straightConnector1">
            <a:avLst/>
          </a:prstGeom>
          <a:solidFill>
            <a:schemeClr val="accent1"/>
          </a:solidFill>
          <a:ln w="9525" cap="flat" cmpd="sng">
            <a:solidFill>
              <a:schemeClr val="dk1"/>
            </a:solidFill>
            <a:prstDash val="solid"/>
            <a:round/>
            <a:headEnd type="none" w="sm" len="sm"/>
            <a:tailEnd type="triangle" w="med" len="med"/>
          </a:ln>
        </p:spPr>
      </p:cxnSp>
      <p:sp>
        <p:nvSpPr>
          <p:cNvPr id="116" name="Google Shape;116;p13"/>
          <p:cNvSpPr txBox="1"/>
          <p:nvPr/>
        </p:nvSpPr>
        <p:spPr>
          <a:xfrm>
            <a:off x="5385901" y="4674034"/>
            <a:ext cx="1467600" cy="6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Start/End Points</a:t>
            </a:r>
            <a:endParaRPr sz="1100" b="0" i="0" u="none" strike="noStrike" cap="none">
              <a:solidFill>
                <a:schemeClr val="dk1"/>
              </a:solidFill>
              <a:latin typeface="Arial"/>
              <a:ea typeface="Arial"/>
              <a:cs typeface="Arial"/>
              <a:sym typeface="Arial"/>
            </a:endParaRPr>
          </a:p>
        </p:txBody>
      </p:sp>
      <p:sp>
        <p:nvSpPr>
          <p:cNvPr id="117" name="Google Shape;117;p13"/>
          <p:cNvSpPr/>
          <p:nvPr/>
        </p:nvSpPr>
        <p:spPr>
          <a:xfrm>
            <a:off x="4567700" y="6497725"/>
            <a:ext cx="1505400" cy="28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a:spLocks noGrp="1"/>
          </p:cNvSpPr>
          <p:nvPr>
            <p:ph type="body" idx="1"/>
          </p:nvPr>
        </p:nvSpPr>
        <p:spPr>
          <a:xfrm>
            <a:off x="485425" y="990600"/>
            <a:ext cx="8218200" cy="5401800"/>
          </a:xfrm>
          <a:prstGeom prst="rect">
            <a:avLst/>
          </a:prstGeom>
          <a:noFill/>
          <a:ln>
            <a:noFill/>
          </a:ln>
        </p:spPr>
        <p:txBody>
          <a:bodyPr spcFirstLastPara="1" wrap="square" lIns="0" tIns="0" rIns="0" bIns="0" anchor="t" anchorCtr="0">
            <a:noAutofit/>
          </a:bodyPr>
          <a:lstStyle/>
          <a:p>
            <a:pPr marL="457200" lvl="0" indent="-342900" algn="l" rtl="0">
              <a:lnSpc>
                <a:spcPct val="90000"/>
              </a:lnSpc>
              <a:spcBef>
                <a:spcPts val="500"/>
              </a:spcBef>
              <a:spcAft>
                <a:spcPts val="0"/>
              </a:spcAft>
              <a:buSzPts val="1800"/>
              <a:buChar char="●"/>
            </a:pPr>
            <a:r>
              <a:rPr lang="en-US" sz="1800" b="1"/>
              <a:t>External Interfaces - With User</a:t>
            </a:r>
            <a:endParaRPr sz="1800" b="1"/>
          </a:p>
          <a:p>
            <a:pPr marL="914400" lvl="1" indent="-330200" algn="l" rtl="0">
              <a:lnSpc>
                <a:spcPct val="90000"/>
              </a:lnSpc>
              <a:spcBef>
                <a:spcPts val="0"/>
              </a:spcBef>
              <a:spcAft>
                <a:spcPts val="0"/>
              </a:spcAft>
              <a:buSzPts val="1600"/>
              <a:buChar char="○"/>
            </a:pPr>
            <a:r>
              <a:rPr lang="en-US" sz="1600"/>
              <a:t>Input data must adhere to the LAS standard</a:t>
            </a:r>
            <a:endParaRPr sz="1600"/>
          </a:p>
          <a:p>
            <a:pPr marL="914400" lvl="1" indent="-330200" algn="l" rtl="0">
              <a:lnSpc>
                <a:spcPct val="90000"/>
              </a:lnSpc>
              <a:spcBef>
                <a:spcPts val="0"/>
              </a:spcBef>
              <a:spcAft>
                <a:spcPts val="0"/>
              </a:spcAft>
              <a:buSzPts val="1600"/>
              <a:buChar char="○"/>
            </a:pPr>
            <a:r>
              <a:rPr lang="en-US" sz="1600"/>
              <a:t>Output waypoint format - list of (x, y, z) tuples</a:t>
            </a:r>
            <a:endParaRPr sz="1600"/>
          </a:p>
          <a:p>
            <a:pPr marL="1371600" lvl="2" indent="-330200" algn="l" rtl="0">
              <a:lnSpc>
                <a:spcPct val="90000"/>
              </a:lnSpc>
              <a:spcBef>
                <a:spcPts val="0"/>
              </a:spcBef>
              <a:spcAft>
                <a:spcPts val="0"/>
              </a:spcAft>
              <a:buSzPts val="1600"/>
              <a:buChar char="■"/>
            </a:pPr>
            <a:r>
              <a:rPr lang="en-US"/>
              <a:t>Allows flexibility for user to localize in 2D or 3D</a:t>
            </a:r>
            <a:endParaRPr/>
          </a:p>
          <a:p>
            <a:pPr marL="457200" lvl="0" indent="-342900" algn="l" rtl="0">
              <a:lnSpc>
                <a:spcPct val="90000"/>
              </a:lnSpc>
              <a:spcBef>
                <a:spcPts val="0"/>
              </a:spcBef>
              <a:spcAft>
                <a:spcPts val="0"/>
              </a:spcAft>
              <a:buSzPts val="1800"/>
              <a:buChar char="●"/>
            </a:pPr>
            <a:r>
              <a:rPr lang="en-US" sz="1800" b="1"/>
              <a:t>Internal Interfaces - Data Exchange Between Software Components</a:t>
            </a:r>
            <a:endParaRPr sz="1800" b="1"/>
          </a:p>
          <a:p>
            <a:pPr marL="914400" lvl="1" indent="-330200" algn="l" rtl="0">
              <a:lnSpc>
                <a:spcPct val="90000"/>
              </a:lnSpc>
              <a:spcBef>
                <a:spcPts val="0"/>
              </a:spcBef>
              <a:spcAft>
                <a:spcPts val="0"/>
              </a:spcAft>
              <a:buSzPts val="1600"/>
              <a:buChar char="○"/>
            </a:pPr>
            <a:r>
              <a:rPr lang="en-US" sz="1600" b="1"/>
              <a:t>Parser - Preprocessing Interface:</a:t>
            </a:r>
            <a:endParaRPr sz="1600" b="1"/>
          </a:p>
          <a:p>
            <a:pPr marL="1371600" lvl="2" indent="-330200" algn="l" rtl="0">
              <a:lnSpc>
                <a:spcPct val="90000"/>
              </a:lnSpc>
              <a:spcBef>
                <a:spcPts val="0"/>
              </a:spcBef>
              <a:spcAft>
                <a:spcPts val="0"/>
              </a:spcAft>
              <a:buSzPts val="1600"/>
              <a:buChar char="■"/>
            </a:pPr>
            <a:r>
              <a:rPr lang="en-US"/>
              <a:t>LAS File parsed into array of Point objects and input to classifier</a:t>
            </a:r>
            <a:endParaRPr/>
          </a:p>
          <a:p>
            <a:pPr marL="914400" lvl="1" indent="-342900" algn="l" rtl="0">
              <a:lnSpc>
                <a:spcPct val="90000"/>
              </a:lnSpc>
              <a:spcBef>
                <a:spcPts val="0"/>
              </a:spcBef>
              <a:spcAft>
                <a:spcPts val="0"/>
              </a:spcAft>
              <a:buSzPts val="1800"/>
              <a:buChar char="○"/>
            </a:pPr>
            <a:r>
              <a:rPr lang="en-US" sz="1600" b="1"/>
              <a:t>Preprocessing - Graph Generation Interface:</a:t>
            </a:r>
            <a:endParaRPr/>
          </a:p>
          <a:p>
            <a:pPr marL="1371600" lvl="2" indent="-330200" algn="l" rtl="0">
              <a:lnSpc>
                <a:spcPct val="90000"/>
              </a:lnSpc>
              <a:spcBef>
                <a:spcPts val="0"/>
              </a:spcBef>
              <a:spcAft>
                <a:spcPts val="0"/>
              </a:spcAft>
              <a:buSzPts val="1600"/>
              <a:buChar char="■"/>
            </a:pPr>
            <a:r>
              <a:rPr lang="en-US"/>
              <a:t>Preprocessing maintains the representation of points, passes to graph generation</a:t>
            </a:r>
            <a:endParaRPr/>
          </a:p>
          <a:p>
            <a:pPr marL="914400" lvl="1" indent="-330200" algn="l" rtl="0">
              <a:lnSpc>
                <a:spcPct val="90000"/>
              </a:lnSpc>
              <a:spcBef>
                <a:spcPts val="0"/>
              </a:spcBef>
              <a:spcAft>
                <a:spcPts val="0"/>
              </a:spcAft>
              <a:buSzPts val="1600"/>
              <a:buChar char="○"/>
            </a:pPr>
            <a:r>
              <a:rPr lang="en-US" sz="1600" b="1"/>
              <a:t>Graph Generation - Graph Traversal Interface:</a:t>
            </a:r>
            <a:r>
              <a:rPr lang="en-US"/>
              <a:t> </a:t>
            </a:r>
            <a:endParaRPr/>
          </a:p>
          <a:p>
            <a:pPr marL="1371600" lvl="2" indent="-330200" algn="l" rtl="0">
              <a:lnSpc>
                <a:spcPct val="90000"/>
              </a:lnSpc>
              <a:spcBef>
                <a:spcPts val="0"/>
              </a:spcBef>
              <a:spcAft>
                <a:spcPts val="0"/>
              </a:spcAft>
              <a:buSzPts val="1600"/>
              <a:buChar char="■"/>
            </a:pPr>
            <a:r>
              <a:rPr lang="en-US"/>
              <a:t>A graph</a:t>
            </a:r>
            <a:endParaRPr/>
          </a:p>
          <a:p>
            <a:pPr marL="914400" lvl="1" indent="-342900" algn="l" rtl="0">
              <a:lnSpc>
                <a:spcPct val="90000"/>
              </a:lnSpc>
              <a:spcBef>
                <a:spcPts val="0"/>
              </a:spcBef>
              <a:spcAft>
                <a:spcPts val="0"/>
              </a:spcAft>
              <a:buSzPts val="1800"/>
              <a:buChar char="○"/>
            </a:pPr>
            <a:r>
              <a:rPr lang="en-US" sz="1600" b="1"/>
              <a:t>Graph Traversal - Waypoint Generation Interface:</a:t>
            </a:r>
            <a:endParaRPr sz="1600" b="1"/>
          </a:p>
          <a:p>
            <a:pPr marL="1371600" lvl="2" indent="-330200" algn="l" rtl="0">
              <a:lnSpc>
                <a:spcPct val="90000"/>
              </a:lnSpc>
              <a:spcBef>
                <a:spcPts val="0"/>
              </a:spcBef>
              <a:spcAft>
                <a:spcPts val="0"/>
              </a:spcAft>
              <a:buSzPts val="1600"/>
              <a:buChar char="■"/>
            </a:pPr>
            <a:r>
              <a:rPr lang="en-US"/>
              <a:t>Graph Traversal (A*) outputs a list of nodes. Waypoint Generation is a coordinate transformation.</a:t>
            </a:r>
            <a:endParaRPr sz="1600"/>
          </a:p>
          <a:p>
            <a:pPr marL="0" lvl="0" indent="0" algn="l" rtl="0">
              <a:lnSpc>
                <a:spcPct val="90000"/>
              </a:lnSpc>
              <a:spcBef>
                <a:spcPts val="400"/>
              </a:spcBef>
              <a:spcAft>
                <a:spcPts val="0"/>
              </a:spcAft>
              <a:buClr>
                <a:schemeClr val="dk1"/>
              </a:buClr>
              <a:buSzPts val="1100"/>
              <a:buFont typeface="Arial"/>
              <a:buNone/>
            </a:pPr>
            <a:endParaRPr sz="1600" b="1"/>
          </a:p>
          <a:p>
            <a:pPr marL="0" marR="0" lvl="0" indent="0" algn="l" rtl="0">
              <a:lnSpc>
                <a:spcPct val="90000"/>
              </a:lnSpc>
              <a:spcBef>
                <a:spcPts val="400"/>
              </a:spcBef>
              <a:spcAft>
                <a:spcPts val="0"/>
              </a:spcAft>
              <a:buSzPts val="2000"/>
              <a:buNone/>
            </a:pPr>
            <a:endParaRPr/>
          </a:p>
        </p:txBody>
      </p:sp>
      <p:sp>
        <p:nvSpPr>
          <p:cNvPr id="124" name="Google Shape;124;p14"/>
          <p:cNvSpPr txBox="1">
            <a:spLocks noGrp="1"/>
          </p:cNvSpPr>
          <p:nvPr>
            <p:ph type="title"/>
          </p:nvPr>
        </p:nvSpPr>
        <p:spPr>
          <a:xfrm>
            <a:off x="722312" y="0"/>
            <a:ext cx="6242932" cy="7789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1400"/>
              <a:buNone/>
            </a:pPr>
            <a:r>
              <a:rPr lang="en-US" sz="2600" b="1" i="0" u="none" strike="noStrike" cap="none">
                <a:solidFill>
                  <a:schemeClr val="dk1"/>
                </a:solidFill>
                <a:latin typeface="Arial"/>
                <a:ea typeface="Arial"/>
                <a:cs typeface="Arial"/>
                <a:sym typeface="Arial"/>
              </a:rPr>
              <a:t>Interfaces</a:t>
            </a:r>
            <a:endParaRPr/>
          </a:p>
        </p:txBody>
      </p:sp>
      <p:sp>
        <p:nvSpPr>
          <p:cNvPr id="125" name="Google Shape;125;p14"/>
          <p:cNvSpPr/>
          <p:nvPr/>
        </p:nvSpPr>
        <p:spPr>
          <a:xfrm>
            <a:off x="4567700" y="6497725"/>
            <a:ext cx="1505400" cy="28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5"/>
          <p:cNvSpPr txBox="1">
            <a:spLocks noGrp="1"/>
          </p:cNvSpPr>
          <p:nvPr>
            <p:ph type="body" idx="1"/>
          </p:nvPr>
        </p:nvSpPr>
        <p:spPr>
          <a:xfrm>
            <a:off x="485421" y="990600"/>
            <a:ext cx="8218311" cy="5184422"/>
          </a:xfrm>
          <a:prstGeom prst="rect">
            <a:avLst/>
          </a:prstGeom>
          <a:noFill/>
          <a:ln>
            <a:noFill/>
          </a:ln>
        </p:spPr>
        <p:txBody>
          <a:bodyPr spcFirstLastPara="1" wrap="square" lIns="0" tIns="0" rIns="0" bIns="0" anchor="t" anchorCtr="0">
            <a:noAutofit/>
          </a:bodyPr>
          <a:lstStyle/>
          <a:p>
            <a:pPr marL="171450" marR="0" lvl="0" indent="-17145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rPr>
              <a:t>What is important to the Customer:</a:t>
            </a:r>
            <a:endParaRPr b="1"/>
          </a:p>
          <a:p>
            <a:pPr marL="400050" marR="0" lvl="1" indent="-228600" algn="l"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rPr>
              <a:t>Schedule</a:t>
            </a:r>
            <a:r>
              <a:rPr lang="en-US" sz="1800" b="0" i="0" u="none" strike="noStrike" cap="none">
                <a:solidFill>
                  <a:schemeClr val="dk1"/>
                </a:solidFill>
                <a:latin typeface="Arial"/>
                <a:ea typeface="Arial"/>
                <a:cs typeface="Arial"/>
                <a:sym typeface="Arial"/>
              </a:rPr>
              <a:t>: Project completed by Senior Design Expo </a:t>
            </a:r>
            <a:r>
              <a:rPr lang="en-US">
                <a:solidFill>
                  <a:schemeClr val="accent4"/>
                </a:solidFill>
              </a:rPr>
              <a:t>✔</a:t>
            </a:r>
            <a:endParaRPr>
              <a:solidFill>
                <a:schemeClr val="accent4"/>
              </a:solidFill>
            </a:endParaRPr>
          </a:p>
          <a:p>
            <a:pPr marL="400050" marR="0" lvl="1" indent="-228600" algn="l"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rPr>
              <a:t>Technical</a:t>
            </a:r>
            <a:r>
              <a:rPr lang="en-US" sz="1800" b="0" i="0" u="none" strike="noStrike" cap="none">
                <a:solidFill>
                  <a:schemeClr val="dk1"/>
                </a:solidFill>
                <a:latin typeface="Arial"/>
                <a:ea typeface="Arial"/>
                <a:cs typeface="Arial"/>
                <a:sym typeface="Arial"/>
              </a:rPr>
              <a:t>: Project successfully generates and illustrates waypoints </a:t>
            </a:r>
            <a:r>
              <a:rPr lang="en-US">
                <a:solidFill>
                  <a:schemeClr val="accent4"/>
                </a:solidFill>
              </a:rPr>
              <a:t>✔</a:t>
            </a:r>
            <a:endParaRPr/>
          </a:p>
          <a:p>
            <a:pPr marL="400050" marR="0" lvl="1" indent="-228600" algn="l"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rPr>
              <a:t>Sponsor Relationship:</a:t>
            </a:r>
            <a:r>
              <a:rPr lang="en-US" sz="1800" b="0" i="0" u="none" strike="noStrike" cap="none">
                <a:solidFill>
                  <a:schemeClr val="dk1"/>
                </a:solidFill>
                <a:latin typeface="Arial"/>
                <a:ea typeface="Arial"/>
                <a:cs typeface="Arial"/>
                <a:sym typeface="Arial"/>
              </a:rPr>
              <a:t> Maintaining Harris communication for project direction </a:t>
            </a:r>
            <a:r>
              <a:rPr lang="en-US">
                <a:solidFill>
                  <a:schemeClr val="accent4"/>
                </a:solidFill>
              </a:rPr>
              <a:t>✔</a:t>
            </a:r>
            <a:endParaRPr/>
          </a:p>
          <a:p>
            <a:pPr marL="400050" marR="0" lvl="1" indent="-228600" algn="l"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rPr>
              <a:t>Systems Engineering:</a:t>
            </a:r>
            <a:r>
              <a:rPr lang="en-US" sz="1800" b="0" i="0" u="none" strike="noStrike" cap="none">
                <a:solidFill>
                  <a:schemeClr val="dk1"/>
                </a:solidFill>
                <a:latin typeface="Arial"/>
                <a:ea typeface="Arial"/>
                <a:cs typeface="Arial"/>
                <a:sym typeface="Arial"/>
              </a:rPr>
              <a:t> Maintaining System Block Diagram </a:t>
            </a:r>
            <a:r>
              <a:rPr lang="en-US">
                <a:solidFill>
                  <a:schemeClr val="accent4"/>
                </a:solidFill>
              </a:rPr>
              <a:t>✔</a:t>
            </a:r>
            <a:endParaRPr/>
          </a:p>
          <a:p>
            <a:pPr marL="400050" marR="0" lvl="1" indent="-228600" algn="l"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rPr>
              <a:t>Engineering Management: </a:t>
            </a:r>
            <a:r>
              <a:rPr lang="en-US" sz="1800" b="0" i="0" u="none" strike="noStrike" cap="none">
                <a:solidFill>
                  <a:schemeClr val="dk1"/>
                </a:solidFill>
                <a:latin typeface="Arial"/>
                <a:ea typeface="Arial"/>
                <a:cs typeface="Arial"/>
                <a:sym typeface="Arial"/>
              </a:rPr>
              <a:t>Assigning a Responsible Engineer for every requirement and subsystem </a:t>
            </a:r>
            <a:r>
              <a:rPr lang="en-US">
                <a:solidFill>
                  <a:schemeClr val="accent4"/>
                </a:solidFill>
              </a:rPr>
              <a:t>✔</a:t>
            </a:r>
            <a:endParaRPr sz="1800" b="0" i="0" u="none" strike="noStrike" cap="none">
              <a:solidFill>
                <a:schemeClr val="dk1"/>
              </a:solidFill>
              <a:latin typeface="Arial"/>
              <a:ea typeface="Arial"/>
              <a:cs typeface="Arial"/>
              <a:sym typeface="Arial"/>
            </a:endParaRPr>
          </a:p>
          <a:p>
            <a:pPr marL="400050" marR="0" lvl="1" indent="-114300" algn="l"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171450" marR="0" lvl="0" indent="-171450" algn="l" rtl="0">
              <a:lnSpc>
                <a:spcPct val="100000"/>
              </a:lnSpc>
              <a:spcBef>
                <a:spcPts val="400"/>
              </a:spcBef>
              <a:spcAft>
                <a:spcPts val="0"/>
              </a:spcAft>
              <a:buClr>
                <a:schemeClr val="dk1"/>
              </a:buClr>
              <a:buSzPts val="2000"/>
              <a:buFont typeface="Arial"/>
              <a:buChar char="•"/>
            </a:pPr>
            <a:r>
              <a:rPr lang="en-US" b="1"/>
              <a:t>Methods</a:t>
            </a:r>
            <a:r>
              <a:rPr lang="en-US" sz="2000" b="1" i="0" u="none" strike="noStrike" cap="none">
                <a:solidFill>
                  <a:schemeClr val="dk1"/>
                </a:solidFill>
              </a:rPr>
              <a:t> </a:t>
            </a:r>
            <a:r>
              <a:rPr lang="en-US" b="1"/>
              <a:t>of</a:t>
            </a:r>
            <a:r>
              <a:rPr lang="en-US" sz="2000" b="1" i="0" u="none" strike="noStrike" cap="none">
                <a:solidFill>
                  <a:schemeClr val="dk1"/>
                </a:solidFill>
              </a:rPr>
              <a:t> Technical</a:t>
            </a:r>
            <a:r>
              <a:rPr lang="en-US" b="1"/>
              <a:t> </a:t>
            </a:r>
            <a:r>
              <a:rPr lang="en-US" sz="2000" b="1" i="0" u="none" strike="noStrike" cap="none">
                <a:solidFill>
                  <a:schemeClr val="dk1"/>
                </a:solidFill>
              </a:rPr>
              <a:t>Evaluation</a:t>
            </a:r>
            <a:endParaRPr b="1"/>
          </a:p>
          <a:p>
            <a:pPr marL="400050" marR="0" lvl="1" indent="-2286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LiDAR data parser out</a:t>
            </a:r>
            <a:r>
              <a:rPr lang="en-US"/>
              <a:t>put </a:t>
            </a:r>
            <a:r>
              <a:rPr lang="en-US" sz="1800" b="0" i="0" u="none" strike="noStrike" cap="none">
                <a:solidFill>
                  <a:schemeClr val="dk1"/>
                </a:solidFill>
                <a:latin typeface="Arial"/>
                <a:ea typeface="Arial"/>
                <a:cs typeface="Arial"/>
                <a:sym typeface="Arial"/>
              </a:rPr>
              <a:t>validated with Geo</a:t>
            </a:r>
            <a:r>
              <a:rPr lang="en-US"/>
              <a:t>graphic Information System </a:t>
            </a:r>
            <a:r>
              <a:rPr lang="en-US" sz="1800" b="0" i="0" u="none" strike="noStrike" cap="none">
                <a:solidFill>
                  <a:schemeClr val="dk1"/>
                </a:solidFill>
                <a:latin typeface="Arial"/>
                <a:ea typeface="Arial"/>
                <a:cs typeface="Arial"/>
                <a:sym typeface="Arial"/>
              </a:rPr>
              <a:t>(GIS) Software </a:t>
            </a:r>
            <a:r>
              <a:rPr lang="en-US">
                <a:solidFill>
                  <a:schemeClr val="accent4"/>
                </a:solidFill>
              </a:rPr>
              <a:t>✔</a:t>
            </a:r>
            <a:endParaRPr/>
          </a:p>
          <a:p>
            <a:pPr marL="400050" marR="0" lvl="1" indent="-2286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Employ an existing </a:t>
            </a:r>
            <a:r>
              <a:rPr lang="en-US"/>
              <a:t>p</a:t>
            </a:r>
            <a:r>
              <a:rPr lang="en-US" sz="1800" b="0" i="0" u="none" strike="noStrike" cap="none">
                <a:solidFill>
                  <a:schemeClr val="dk1"/>
                </a:solidFill>
                <a:latin typeface="Arial"/>
                <a:ea typeface="Arial"/>
                <a:cs typeface="Arial"/>
                <a:sym typeface="Arial"/>
              </a:rPr>
              <a:t>ath-planning tool to verify generated path </a:t>
            </a:r>
            <a:r>
              <a:rPr lang="en-US" sz="1800" b="0" i="0" u="none" strike="noStrike" cap="none">
                <a:solidFill>
                  <a:schemeClr val="accent4"/>
                </a:solidFill>
                <a:latin typeface="Arial"/>
                <a:ea typeface="Arial"/>
                <a:cs typeface="Arial"/>
                <a:sym typeface="Arial"/>
              </a:rPr>
              <a:t>(ver</a:t>
            </a:r>
            <a:r>
              <a:rPr lang="en-US">
                <a:solidFill>
                  <a:schemeClr val="accent4"/>
                </a:solidFill>
              </a:rPr>
              <a:t>ified</a:t>
            </a:r>
            <a:r>
              <a:rPr lang="en-US" sz="1800" b="0" i="0" u="none" strike="noStrike" cap="none">
                <a:solidFill>
                  <a:schemeClr val="accent4"/>
                </a:solidFill>
                <a:latin typeface="Arial"/>
                <a:ea typeface="Arial"/>
                <a:cs typeface="Arial"/>
                <a:sym typeface="Arial"/>
              </a:rPr>
              <a:t>)</a:t>
            </a:r>
            <a:endParaRPr>
              <a:solidFill>
                <a:schemeClr val="accent4"/>
              </a:solidFill>
            </a:endParaRPr>
          </a:p>
          <a:p>
            <a:pPr marL="400050" marR="0" lvl="1" indent="-2286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3D Visualiz</a:t>
            </a:r>
            <a:r>
              <a:rPr lang="en-US"/>
              <a:t>ation </a:t>
            </a:r>
            <a:r>
              <a:rPr lang="en-US">
                <a:solidFill>
                  <a:schemeClr val="accent4"/>
                </a:solidFill>
              </a:rPr>
              <a:t>✔</a:t>
            </a:r>
            <a:endParaRPr/>
          </a:p>
          <a:p>
            <a:pPr marL="571500" marR="0" lvl="2" indent="-171450" algn="l"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Illustrates terrain and calculated waypoints (sanity check)</a:t>
            </a:r>
            <a:endParaRPr/>
          </a:p>
          <a:p>
            <a:pPr marL="571500" marR="0" lvl="2" indent="-171450" algn="l"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Visually verif</a:t>
            </a:r>
            <a:r>
              <a:rPr lang="en-US"/>
              <a:t>y</a:t>
            </a:r>
            <a:r>
              <a:rPr lang="en-US" sz="1600" b="0" i="0" u="none" strike="noStrike" cap="none">
                <a:solidFill>
                  <a:schemeClr val="dk1"/>
                </a:solidFill>
                <a:latin typeface="Arial"/>
                <a:ea typeface="Arial"/>
                <a:cs typeface="Arial"/>
                <a:sym typeface="Arial"/>
              </a:rPr>
              <a:t> </a:t>
            </a:r>
            <a:r>
              <a:rPr lang="en-US"/>
              <a:t>generated path conformance with</a:t>
            </a:r>
            <a:r>
              <a:rPr lang="en-US" sz="1600" b="0" i="0" u="none" strike="noStrike" cap="none">
                <a:solidFill>
                  <a:schemeClr val="dk1"/>
                </a:solidFill>
                <a:latin typeface="Arial"/>
                <a:ea typeface="Arial"/>
                <a:cs typeface="Arial"/>
                <a:sym typeface="Arial"/>
              </a:rPr>
              <a:t> robot limitations</a:t>
            </a:r>
            <a:endParaRPr sz="1600" b="0" i="0" u="none" strike="noStrike" cap="none">
              <a:solidFill>
                <a:schemeClr val="dk1"/>
              </a:solidFill>
              <a:latin typeface="Arial"/>
              <a:ea typeface="Arial"/>
              <a:cs typeface="Arial"/>
              <a:sym typeface="Arial"/>
            </a:endParaRPr>
          </a:p>
          <a:p>
            <a:pPr marL="571500" marR="0" lvl="2" indent="-69850" algn="l" rtl="0">
              <a:lnSpc>
                <a:spcPct val="100000"/>
              </a:lnSpc>
              <a:spcBef>
                <a:spcPts val="32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a:p>
            <a:pPr marL="400050" marR="0" lvl="1" indent="-114300" algn="l"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15"/>
          <p:cNvSpPr txBox="1">
            <a:spLocks noGrp="1"/>
          </p:cNvSpPr>
          <p:nvPr>
            <p:ph type="title"/>
          </p:nvPr>
        </p:nvSpPr>
        <p:spPr>
          <a:xfrm>
            <a:off x="722312" y="0"/>
            <a:ext cx="6242932" cy="7789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1400"/>
              <a:buNone/>
            </a:pPr>
            <a:r>
              <a:rPr lang="en-US" sz="2600" b="1" i="0" u="none" strike="noStrike" cap="none">
                <a:solidFill>
                  <a:schemeClr val="dk1"/>
                </a:solidFill>
                <a:latin typeface="Arial"/>
                <a:ea typeface="Arial"/>
                <a:cs typeface="Arial"/>
                <a:sym typeface="Arial"/>
              </a:rPr>
              <a:t>Critical Success Factors</a:t>
            </a:r>
            <a:endParaRPr/>
          </a:p>
        </p:txBody>
      </p:sp>
      <p:sp>
        <p:nvSpPr>
          <p:cNvPr id="133" name="Google Shape;133;p15"/>
          <p:cNvSpPr/>
          <p:nvPr/>
        </p:nvSpPr>
        <p:spPr>
          <a:xfrm>
            <a:off x="4567700" y="6497725"/>
            <a:ext cx="1505400" cy="28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6"/>
          <p:cNvSpPr txBox="1">
            <a:spLocks noGrp="1"/>
          </p:cNvSpPr>
          <p:nvPr>
            <p:ph type="body" idx="1"/>
          </p:nvPr>
        </p:nvSpPr>
        <p:spPr>
          <a:xfrm>
            <a:off x="485421" y="990600"/>
            <a:ext cx="8218311" cy="518442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440"/>
              </a:spcBef>
              <a:spcAft>
                <a:spcPts val="0"/>
              </a:spcAft>
              <a:buSzPts val="2000"/>
              <a:buNone/>
            </a:pPr>
            <a:r>
              <a:rPr lang="en-US" sz="2200"/>
              <a:t>(Formation of sub-tasks): See System Block Diagram</a:t>
            </a:r>
            <a:endParaRPr sz="2200"/>
          </a:p>
          <a:p>
            <a:pPr marL="0" marR="0" lvl="0" indent="0" algn="l" rtl="0">
              <a:lnSpc>
                <a:spcPct val="90000"/>
              </a:lnSpc>
              <a:spcBef>
                <a:spcPts val="440"/>
              </a:spcBef>
              <a:spcAft>
                <a:spcPts val="0"/>
              </a:spcAft>
              <a:buSzPts val="2000"/>
              <a:buNone/>
            </a:pPr>
            <a:endParaRPr sz="2200" b="1"/>
          </a:p>
          <a:p>
            <a:pPr marL="0" marR="0" lvl="0" indent="0" algn="l" rtl="0">
              <a:lnSpc>
                <a:spcPct val="90000"/>
              </a:lnSpc>
              <a:spcBef>
                <a:spcPts val="440"/>
              </a:spcBef>
              <a:spcAft>
                <a:spcPts val="0"/>
              </a:spcAft>
              <a:buSzPts val="2000"/>
              <a:buNone/>
            </a:pPr>
            <a:r>
              <a:rPr lang="en-US" sz="2200" b="1"/>
              <a:t>Data Parsing</a:t>
            </a:r>
            <a:endParaRPr sz="2200" b="1"/>
          </a:p>
          <a:p>
            <a:pPr marL="400050" marR="0" lvl="1" indent="-215900" algn="l" rtl="0">
              <a:lnSpc>
                <a:spcPct val="90000"/>
              </a:lnSpc>
              <a:spcBef>
                <a:spcPts val="440"/>
              </a:spcBef>
              <a:spcAft>
                <a:spcPts val="0"/>
              </a:spcAft>
              <a:buClr>
                <a:schemeClr val="dk1"/>
              </a:buClr>
              <a:buSzPts val="1800"/>
              <a:buFont typeface="Arial"/>
              <a:buChar char="–"/>
            </a:pPr>
            <a:r>
              <a:rPr lang="en-US"/>
              <a:t>The project shall correctly read .las file and convert data fields to usable data</a:t>
            </a:r>
            <a:endParaRPr/>
          </a:p>
          <a:p>
            <a:pPr marL="0" marR="0" lvl="0" indent="0" algn="l" rtl="0">
              <a:lnSpc>
                <a:spcPct val="90000"/>
              </a:lnSpc>
              <a:spcBef>
                <a:spcPts val="440"/>
              </a:spcBef>
              <a:spcAft>
                <a:spcPts val="0"/>
              </a:spcAft>
              <a:buSzPts val="2000"/>
              <a:buNone/>
            </a:pPr>
            <a:r>
              <a:rPr lang="en-US" sz="2200" b="1"/>
              <a:t>Point Classification Preprocessing</a:t>
            </a:r>
            <a:endParaRPr sz="2200" b="1"/>
          </a:p>
          <a:p>
            <a:pPr marL="400050" marR="0" lvl="1" indent="-215900" algn="l" rtl="0">
              <a:lnSpc>
                <a:spcPct val="90000"/>
              </a:lnSpc>
              <a:spcBef>
                <a:spcPts val="440"/>
              </a:spcBef>
              <a:spcAft>
                <a:spcPts val="0"/>
              </a:spcAft>
              <a:buClr>
                <a:schemeClr val="dk1"/>
              </a:buClr>
              <a:buSzPts val="1800"/>
              <a:buFont typeface="Arial"/>
              <a:buChar char="–"/>
            </a:pPr>
            <a:r>
              <a:rPr lang="en-US"/>
              <a:t>The project shall remove unnavigable points (ie. canopy, water), k-nearest-neighbors classification of unclassified points</a:t>
            </a:r>
            <a:endParaRPr/>
          </a:p>
          <a:p>
            <a:pPr marL="0" marR="0" lvl="0" indent="0" algn="l" rtl="0">
              <a:lnSpc>
                <a:spcPct val="90000"/>
              </a:lnSpc>
              <a:spcBef>
                <a:spcPts val="440"/>
              </a:spcBef>
              <a:spcAft>
                <a:spcPts val="0"/>
              </a:spcAft>
              <a:buSzPts val="2000"/>
              <a:buNone/>
            </a:pPr>
            <a:r>
              <a:rPr lang="en-US" sz="2200" b="1"/>
              <a:t>Graph Generation</a:t>
            </a:r>
            <a:endParaRPr sz="2200" b="1"/>
          </a:p>
          <a:p>
            <a:pPr marL="400050" marR="0" lvl="1" indent="-215900" algn="l" rtl="0">
              <a:lnSpc>
                <a:spcPct val="90000"/>
              </a:lnSpc>
              <a:spcBef>
                <a:spcPts val="440"/>
              </a:spcBef>
              <a:spcAft>
                <a:spcPts val="0"/>
              </a:spcAft>
              <a:buClr>
                <a:schemeClr val="dk1"/>
              </a:buClr>
              <a:buSzPts val="1800"/>
              <a:buFont typeface="Arial"/>
              <a:buChar char="–"/>
            </a:pPr>
            <a:r>
              <a:rPr lang="en-US"/>
              <a:t>The project shall generate graph representation for points</a:t>
            </a:r>
            <a:endParaRPr/>
          </a:p>
          <a:p>
            <a:pPr marL="0" marR="0" lvl="0" indent="0" algn="l" rtl="0">
              <a:lnSpc>
                <a:spcPct val="90000"/>
              </a:lnSpc>
              <a:spcBef>
                <a:spcPts val="440"/>
              </a:spcBef>
              <a:spcAft>
                <a:spcPts val="0"/>
              </a:spcAft>
              <a:buSzPts val="2000"/>
              <a:buNone/>
            </a:pPr>
            <a:r>
              <a:rPr lang="en-US" sz="2200" b="1"/>
              <a:t>Graph Traversal (A*)</a:t>
            </a:r>
            <a:endParaRPr sz="2200" b="1"/>
          </a:p>
          <a:p>
            <a:pPr marL="400050" marR="0" lvl="1" indent="-215900" algn="l" rtl="0">
              <a:lnSpc>
                <a:spcPct val="90000"/>
              </a:lnSpc>
              <a:spcBef>
                <a:spcPts val="440"/>
              </a:spcBef>
              <a:spcAft>
                <a:spcPts val="0"/>
              </a:spcAft>
              <a:buClr>
                <a:schemeClr val="dk1"/>
              </a:buClr>
              <a:buSzPts val="1800"/>
              <a:buFont typeface="Arial"/>
              <a:buChar char="–"/>
            </a:pPr>
            <a:r>
              <a:rPr lang="en-US"/>
              <a:t>The project shall compute shortest distance path from user-specified start/end points</a:t>
            </a:r>
            <a:endParaRPr/>
          </a:p>
          <a:p>
            <a:pPr marL="0" marR="0" lvl="0" indent="0" algn="l" rtl="0">
              <a:lnSpc>
                <a:spcPct val="90000"/>
              </a:lnSpc>
              <a:spcBef>
                <a:spcPts val="440"/>
              </a:spcBef>
              <a:spcAft>
                <a:spcPts val="0"/>
              </a:spcAft>
              <a:buSzPts val="2000"/>
              <a:buNone/>
            </a:pPr>
            <a:r>
              <a:rPr lang="en-US" sz="2200" b="1"/>
              <a:t>Waypoint Generation</a:t>
            </a:r>
            <a:endParaRPr sz="2200" b="1"/>
          </a:p>
          <a:p>
            <a:pPr marL="400050" marR="0" lvl="1" indent="-215900" algn="l" rtl="0">
              <a:lnSpc>
                <a:spcPct val="90000"/>
              </a:lnSpc>
              <a:spcBef>
                <a:spcPts val="440"/>
              </a:spcBef>
              <a:spcAft>
                <a:spcPts val="0"/>
              </a:spcAft>
              <a:buClr>
                <a:schemeClr val="dk1"/>
              </a:buClr>
              <a:buSzPts val="1800"/>
              <a:buFont typeface="Arial"/>
              <a:buChar char="–"/>
            </a:pPr>
            <a:r>
              <a:rPr lang="en-US"/>
              <a:t>The project shall transform graph nodes into geographical coordinates</a:t>
            </a:r>
            <a:endParaRPr/>
          </a:p>
        </p:txBody>
      </p:sp>
      <p:sp>
        <p:nvSpPr>
          <p:cNvPr id="140" name="Google Shape;140;p16"/>
          <p:cNvSpPr txBox="1">
            <a:spLocks noGrp="1"/>
          </p:cNvSpPr>
          <p:nvPr>
            <p:ph type="title"/>
          </p:nvPr>
        </p:nvSpPr>
        <p:spPr>
          <a:xfrm>
            <a:off x="722312" y="0"/>
            <a:ext cx="6242932" cy="7789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1400"/>
              <a:buNone/>
            </a:pPr>
            <a:r>
              <a:rPr lang="en-US" sz="2600" b="1" i="0" u="none" strike="noStrike" cap="none">
                <a:solidFill>
                  <a:schemeClr val="dk1"/>
                </a:solidFill>
                <a:latin typeface="Arial"/>
                <a:ea typeface="Arial"/>
                <a:cs typeface="Arial"/>
                <a:sym typeface="Arial"/>
              </a:rPr>
              <a:t>Requirements Allocation</a:t>
            </a:r>
            <a:endParaRPr/>
          </a:p>
        </p:txBody>
      </p:sp>
      <p:sp>
        <p:nvSpPr>
          <p:cNvPr id="141" name="Google Shape;141;p16"/>
          <p:cNvSpPr/>
          <p:nvPr/>
        </p:nvSpPr>
        <p:spPr>
          <a:xfrm>
            <a:off x="4567700" y="6497725"/>
            <a:ext cx="1505400" cy="28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CA reviews">
  <a:themeElements>
    <a:clrScheme name="Harris Std. Colors">
      <a:dk1>
        <a:srgbClr val="000000"/>
      </a:dk1>
      <a:lt1>
        <a:srgbClr val="FFFFFF"/>
      </a:lt1>
      <a:dk2>
        <a:srgbClr val="CE1126"/>
      </a:dk2>
      <a:lt2>
        <a:srgbClr val="A5A5A5"/>
      </a:lt2>
      <a:accent1>
        <a:srgbClr val="001642"/>
      </a:accent1>
      <a:accent2>
        <a:srgbClr val="2EA3C9"/>
      </a:accent2>
      <a:accent3>
        <a:srgbClr val="C7FFF7"/>
      </a:accent3>
      <a:accent4>
        <a:srgbClr val="33CC33"/>
      </a:accent4>
      <a:accent5>
        <a:srgbClr val="1C542B"/>
      </a:accent5>
      <a:accent6>
        <a:srgbClr val="688320"/>
      </a:accent6>
      <a:hlink>
        <a:srgbClr val="CE1126"/>
      </a:hlink>
      <a:folHlink>
        <a:srgbClr val="FAC9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1676</Words>
  <Application>Microsoft Office PowerPoint</Application>
  <PresentationFormat>On-screen Show (4:3)</PresentationFormat>
  <Paragraphs>280</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 Black</vt:lpstr>
      <vt:lpstr>Times New Roman</vt:lpstr>
      <vt:lpstr>Arial</vt:lpstr>
      <vt:lpstr>CCA reviews</vt:lpstr>
      <vt:lpstr>NavX:  Final Design Review </vt:lpstr>
      <vt:lpstr>Final Design Review Scope</vt:lpstr>
      <vt:lpstr>Concept of Operations (CONOPS)</vt:lpstr>
      <vt:lpstr>System Integration/Usage</vt:lpstr>
      <vt:lpstr>Mission-Level Description</vt:lpstr>
      <vt:lpstr>System Block Diagram</vt:lpstr>
      <vt:lpstr>Interfaces</vt:lpstr>
      <vt:lpstr>Critical Success Factors</vt:lpstr>
      <vt:lpstr>Requirements Allocation</vt:lpstr>
      <vt:lpstr>Performance Metrics and Analysis</vt:lpstr>
      <vt:lpstr>System Trade-offs</vt:lpstr>
      <vt:lpstr>Software Design Analysis</vt:lpstr>
      <vt:lpstr>Risk Analyses</vt:lpstr>
      <vt:lpstr>System Performance</vt:lpstr>
      <vt:lpstr>Schedule</vt:lpstr>
      <vt:lpstr>Results</vt:lpstr>
      <vt:lpstr>Results (Test Case)</vt:lpstr>
      <vt:lpstr>Results (Test Case)</vt:lpstr>
      <vt:lpstr>Results (Test Case)</vt:lpstr>
      <vt:lpstr>Results (Test Case)</vt:lpstr>
      <vt:lpstr>Result (Real LiDAR Data)</vt:lpstr>
      <vt:lpstr>Conclusions, Future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NavX:  Final Design Review</dc:title>
  <dc:creator>Antony Samuel</dc:creator>
  <cp:lastModifiedBy>Antony Samuel</cp:lastModifiedBy>
  <cp:revision>2</cp:revision>
  <dcterms:modified xsi:type="dcterms:W3CDTF">2018-12-12T21:47:44Z</dcterms:modified>
</cp:coreProperties>
</file>