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6858000" cx="9144000"/>
  <p:notesSz cx="7026275" cy="9312275"/>
  <p:embeddedFontLst>
    <p:embeddedFont>
      <p:font typeface="Arial Black"/>
      <p:regular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2D200454-40CA-4A62-9FC3-DE9A4176ACB9}">
      <p15:notesGuideLst>
        <p15:guide id="1" orient="horz" pos="2933">
          <p15:clr>
            <a:srgbClr val="A4A3A4"/>
          </p15:clr>
        </p15:guide>
        <p15:guide id="2" pos="221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notesViewPr>
    <p:cSldViewPr snapToGrid="0">
      <p:cViewPr varScale="1">
        <p:scale>
          <a:sx n="100" d="100"/>
          <a:sy n="100" d="100"/>
        </p:scale>
        <p:origin x="0" y="0"/>
      </p:cViewPr>
      <p:guideLst>
        <p:guide pos="2933" orient="horz"/>
        <p:guide pos="2213"/>
      </p:guideLst>
    </p:cSldViewPr>
  </p:notes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font" Target="fonts/ArialBlack-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41650" cy="463550"/>
          </a:xfrm>
          <a:prstGeom prst="rect">
            <a:avLst/>
          </a:prstGeom>
          <a:noFill/>
          <a:ln>
            <a:noFill/>
          </a:ln>
        </p:spPr>
        <p:txBody>
          <a:bodyPr anchorCtr="0" anchor="t" bIns="46650" lIns="93325" spcFirstLastPara="1" rIns="93325" wrap="square" tIns="46650"/>
          <a:lstStyle>
            <a:lvl1pPr lvl="0" marR="0" rtl="0" algn="l">
              <a:spcBef>
                <a:spcPts val="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1pPr>
            <a:lvl2pPr lvl="1"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4" name="Google Shape;4;n"/>
          <p:cNvSpPr txBox="1"/>
          <p:nvPr>
            <p:ph idx="10" type="dt"/>
          </p:nvPr>
        </p:nvSpPr>
        <p:spPr>
          <a:xfrm>
            <a:off x="3984625" y="0"/>
            <a:ext cx="3041650" cy="463550"/>
          </a:xfrm>
          <a:prstGeom prst="rect">
            <a:avLst/>
          </a:prstGeom>
          <a:noFill/>
          <a:ln>
            <a:noFill/>
          </a:ln>
        </p:spPr>
        <p:txBody>
          <a:bodyPr anchorCtr="0" anchor="t" bIns="46650" lIns="93325" spcFirstLastPara="1" rIns="93325" wrap="square" tIns="46650"/>
          <a:lstStyle>
            <a:lvl1pPr lvl="0" marR="0" rtl="0" algn="r">
              <a:spcBef>
                <a:spcPts val="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1pPr>
            <a:lvl2pPr lvl="1"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5" name="Google Shape;5;n"/>
          <p:cNvSpPr/>
          <p:nvPr>
            <p:ph idx="3" type="sldImg"/>
          </p:nvPr>
        </p:nvSpPr>
        <p:spPr>
          <a:xfrm>
            <a:off x="1187450" y="700088"/>
            <a:ext cx="4652963" cy="34893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933450" y="4422775"/>
            <a:ext cx="5159375" cy="4189413"/>
          </a:xfrm>
          <a:prstGeom prst="rect">
            <a:avLst/>
          </a:prstGeom>
          <a:noFill/>
          <a:ln>
            <a:noFill/>
          </a:ln>
        </p:spPr>
        <p:txBody>
          <a:bodyPr anchorCtr="0" anchor="t" bIns="46650" lIns="93325" spcFirstLastPara="1" rIns="93325" wrap="square" tIns="46650"/>
          <a:lstStyle>
            <a:lvl1pPr indent="-228600" lvl="0" marL="4572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48725"/>
            <a:ext cx="3041650" cy="463550"/>
          </a:xfrm>
          <a:prstGeom prst="rect">
            <a:avLst/>
          </a:prstGeom>
          <a:noFill/>
          <a:ln>
            <a:noFill/>
          </a:ln>
        </p:spPr>
        <p:txBody>
          <a:bodyPr anchorCtr="0" anchor="b" bIns="46650" lIns="93325" spcFirstLastPara="1" rIns="93325" wrap="square" tIns="46650"/>
          <a:lstStyle>
            <a:lvl1pPr lvl="0" marR="0" rtl="0" algn="l">
              <a:spcBef>
                <a:spcPts val="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1pPr>
            <a:lvl2pPr lvl="1"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8" name="Google Shape;8;n"/>
          <p:cNvSpPr txBox="1"/>
          <p:nvPr>
            <p:ph idx="12" type="sldNum"/>
          </p:nvPr>
        </p:nvSpPr>
        <p:spPr>
          <a:xfrm>
            <a:off x="3984625" y="8848725"/>
            <a:ext cx="3041650" cy="463550"/>
          </a:xfrm>
          <a:prstGeom prst="rect">
            <a:avLst/>
          </a:prstGeom>
          <a:noFill/>
          <a:ln>
            <a:noFill/>
          </a:ln>
        </p:spPr>
        <p:txBody>
          <a:bodyPr anchorCtr="0" anchor="b" bIns="46650" lIns="93325" spcFirstLastPara="1" rIns="93325" wrap="square" tIns="4665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Times New Roman"/>
                <a:ea typeface="Times New Roman"/>
                <a:cs typeface="Times New Roman"/>
                <a:sym typeface="Times New Roman"/>
              </a:rPr>
              <a:t>‹#›</a:t>
            </a:fld>
            <a:endParaRPr b="0" i="0" sz="1200" u="none" cap="none" strike="noStrike">
              <a:solidFill>
                <a:schemeClr val="dk1"/>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 name="Shape 37"/>
        <p:cNvGrpSpPr/>
        <p:nvPr/>
      </p:nvGrpSpPr>
      <p:grpSpPr>
        <a:xfrm>
          <a:off x="0" y="0"/>
          <a:ext cx="0" cy="0"/>
          <a:chOff x="0" y="0"/>
          <a:chExt cx="0" cy="0"/>
        </a:xfrm>
      </p:grpSpPr>
      <p:sp>
        <p:nvSpPr>
          <p:cNvPr id="38" name="Google Shape;38;p1:notes"/>
          <p:cNvSpPr txBox="1"/>
          <p:nvPr>
            <p:ph idx="12" type="sldNum"/>
          </p:nvPr>
        </p:nvSpPr>
        <p:spPr>
          <a:xfrm>
            <a:off x="3984625" y="8848725"/>
            <a:ext cx="3041650" cy="463550"/>
          </a:xfrm>
          <a:prstGeom prst="rect">
            <a:avLst/>
          </a:prstGeom>
          <a:noFill/>
          <a:ln>
            <a:noFill/>
          </a:ln>
        </p:spPr>
        <p:txBody>
          <a:bodyPr anchorCtr="0" anchor="b" bIns="46650" lIns="93325" spcFirstLastPara="1" rIns="93325" wrap="square" tIns="4665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Times New Roman"/>
                <a:ea typeface="Times New Roman"/>
                <a:cs typeface="Times New Roman"/>
                <a:sym typeface="Times New Roman"/>
              </a:rPr>
              <a:t>‹#›</a:t>
            </a:fld>
            <a:endParaRPr b="0" i="0" sz="1200" u="none" cap="none" strike="noStrike">
              <a:solidFill>
                <a:schemeClr val="dk1"/>
              </a:solidFill>
              <a:latin typeface="Times New Roman"/>
              <a:ea typeface="Times New Roman"/>
              <a:cs typeface="Times New Roman"/>
              <a:sym typeface="Times New Roman"/>
            </a:endParaRPr>
          </a:p>
        </p:txBody>
      </p:sp>
      <p:sp>
        <p:nvSpPr>
          <p:cNvPr id="39" name="Google Shape;39;p1:notes"/>
          <p:cNvSpPr/>
          <p:nvPr>
            <p:ph idx="2" type="sldImg"/>
          </p:nvPr>
        </p:nvSpPr>
        <p:spPr>
          <a:xfrm>
            <a:off x="1185863" y="698500"/>
            <a:ext cx="4654550" cy="3490913"/>
          </a:xfrm>
          <a:custGeom>
            <a:rect b="b" l="l" r="r" t="t"/>
            <a:pathLst>
              <a:path extrusionOk="0" h="120000" w="120000">
                <a:moveTo>
                  <a:pt x="0" y="0"/>
                </a:moveTo>
                <a:lnTo>
                  <a:pt x="120000" y="0"/>
                </a:lnTo>
                <a:lnTo>
                  <a:pt x="120000" y="120000"/>
                </a:lnTo>
                <a:lnTo>
                  <a:pt x="0" y="120000"/>
                </a:lnTo>
                <a:close/>
              </a:path>
            </a:pathLst>
          </a:custGeom>
          <a:noFill/>
          <a:ln>
            <a:noFill/>
          </a:ln>
        </p:spPr>
      </p:sp>
      <p:sp>
        <p:nvSpPr>
          <p:cNvPr id="40" name="Google Shape;40;p1:notes"/>
          <p:cNvSpPr txBox="1"/>
          <p:nvPr>
            <p:ph idx="1" type="body"/>
          </p:nvPr>
        </p:nvSpPr>
        <p:spPr>
          <a:xfrm>
            <a:off x="703263" y="4424363"/>
            <a:ext cx="5619750" cy="4189412"/>
          </a:xfrm>
          <a:prstGeom prst="rect">
            <a:avLst/>
          </a:prstGeom>
          <a:noFill/>
          <a:ln>
            <a:noFill/>
          </a:ln>
        </p:spPr>
        <p:txBody>
          <a:bodyPr anchorCtr="0" anchor="t" bIns="46650" lIns="93325" spcFirstLastPara="1" rIns="93325" wrap="square" tIns="46650">
            <a:noAutofit/>
          </a:bodyPr>
          <a:lstStyle/>
          <a:p>
            <a:pPr indent="0" lvl="0" marL="0" marR="0" rtl="0" algn="l">
              <a:spcBef>
                <a:spcPts val="0"/>
              </a:spcBef>
              <a:spcAft>
                <a:spcPts val="0"/>
              </a:spcAft>
              <a:buNone/>
            </a:pPr>
            <a:r>
              <a:rPr b="0" i="0" lang="en-US" sz="1400" u="none" cap="none" strike="noStrike">
                <a:solidFill>
                  <a:schemeClr val="dk1"/>
                </a:solidFill>
                <a:latin typeface="Arial"/>
                <a:ea typeface="Arial"/>
                <a:cs typeface="Arial"/>
                <a:sym typeface="Arial"/>
              </a:rPr>
              <a:t>Instructions:</a:t>
            </a:r>
            <a:endParaRPr b="0" i="0" sz="1200" u="none" cap="none" strike="noStrike">
              <a:solidFill>
                <a:schemeClr val="dk1"/>
              </a:solidFill>
              <a:latin typeface="Arial"/>
              <a:ea typeface="Arial"/>
              <a:cs typeface="Arial"/>
              <a:sym typeface="Arial"/>
            </a:endParaRPr>
          </a:p>
          <a:p>
            <a:pPr indent="0" lvl="0" marL="0" marR="0" rtl="0" algn="l">
              <a:spcBef>
                <a:spcPts val="360"/>
              </a:spcBef>
              <a:spcAft>
                <a:spcPts val="0"/>
              </a:spcAft>
              <a:buNone/>
            </a:pPr>
            <a:r>
              <a:rPr b="0" i="0" lang="en-US" sz="1200" u="none" cap="none" strike="noStrike">
                <a:solidFill>
                  <a:schemeClr val="dk1"/>
                </a:solidFill>
                <a:latin typeface="Arial"/>
                <a:ea typeface="Arial"/>
                <a:cs typeface="Arial"/>
                <a:sym typeface="Arial"/>
              </a:rPr>
              <a:t>Title page helps organize the presentation. </a:t>
            </a:r>
            <a:endParaRPr/>
          </a:p>
          <a:p>
            <a:pPr indent="0" lvl="0" marL="0" marR="0" rtl="0" algn="l">
              <a:spcBef>
                <a:spcPts val="360"/>
              </a:spcBef>
              <a:spcAft>
                <a:spcPts val="0"/>
              </a:spcAft>
              <a:buNone/>
            </a:pPr>
            <a:r>
              <a:t/>
            </a:r>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Google Shape;142;p11:notes"/>
          <p:cNvSpPr txBox="1"/>
          <p:nvPr>
            <p:ph idx="12" type="sldNum"/>
          </p:nvPr>
        </p:nvSpPr>
        <p:spPr>
          <a:xfrm>
            <a:off x="3984625" y="8848725"/>
            <a:ext cx="3041650" cy="463550"/>
          </a:xfrm>
          <a:prstGeom prst="rect">
            <a:avLst/>
          </a:prstGeom>
          <a:noFill/>
          <a:ln>
            <a:noFill/>
          </a:ln>
        </p:spPr>
        <p:txBody>
          <a:bodyPr anchorCtr="0" anchor="b" bIns="46650" lIns="93325" spcFirstLastPara="1" rIns="93325" wrap="square" tIns="46650">
            <a:noAutofit/>
          </a:bodyPr>
          <a:lstStyle/>
          <a:p>
            <a:pPr indent="0" lvl="0" marL="0" marR="0" rtl="0" algn="r">
              <a:spcBef>
                <a:spcPts val="0"/>
              </a:spcBef>
              <a:spcAft>
                <a:spcPts val="0"/>
              </a:spcAft>
              <a:buNone/>
            </a:pPr>
            <a:fld id="{00000000-1234-1234-1234-123412341234}" type="slidenum">
              <a:rPr lang="en-US" sz="1200">
                <a:solidFill>
                  <a:schemeClr val="dk1"/>
                </a:solidFill>
                <a:latin typeface="Times New Roman"/>
                <a:ea typeface="Times New Roman"/>
                <a:cs typeface="Times New Roman"/>
                <a:sym typeface="Times New Roman"/>
              </a:rPr>
              <a:t>‹#›</a:t>
            </a:fld>
            <a:endParaRPr sz="1200">
              <a:solidFill>
                <a:schemeClr val="dk1"/>
              </a:solidFill>
              <a:latin typeface="Times New Roman"/>
              <a:ea typeface="Times New Roman"/>
              <a:cs typeface="Times New Roman"/>
              <a:sym typeface="Times New Roman"/>
            </a:endParaRPr>
          </a:p>
        </p:txBody>
      </p:sp>
      <p:sp>
        <p:nvSpPr>
          <p:cNvPr id="143" name="Google Shape;143;p11:notes"/>
          <p:cNvSpPr/>
          <p:nvPr>
            <p:ph idx="2" type="sldImg"/>
          </p:nvPr>
        </p:nvSpPr>
        <p:spPr>
          <a:xfrm>
            <a:off x="1187450" y="700088"/>
            <a:ext cx="4652963" cy="3489325"/>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4" name="Google Shape;144;p11:notes"/>
          <p:cNvSpPr txBox="1"/>
          <p:nvPr>
            <p:ph idx="1" type="body"/>
          </p:nvPr>
        </p:nvSpPr>
        <p:spPr>
          <a:xfrm>
            <a:off x="933450" y="4422775"/>
            <a:ext cx="5159375" cy="4189413"/>
          </a:xfrm>
          <a:prstGeom prst="rect">
            <a:avLst/>
          </a:prstGeom>
          <a:noFill/>
          <a:ln>
            <a:noFill/>
          </a:ln>
        </p:spPr>
        <p:txBody>
          <a:bodyPr anchorCtr="0" anchor="t" bIns="46650" lIns="93325" spcFirstLastPara="1" rIns="93325" wrap="square" tIns="46650">
            <a:noAutofit/>
          </a:bodyPr>
          <a:lstStyle/>
          <a:p>
            <a:pPr indent="0" lvl="0" marL="0" marR="0" rtl="0" algn="l">
              <a:spcBef>
                <a:spcPts val="0"/>
              </a:spcBef>
              <a:spcAft>
                <a:spcPts val="0"/>
              </a:spcAft>
              <a:buNone/>
            </a:pPr>
            <a:r>
              <a:rPr b="0" i="0" lang="en-US" sz="1200" u="none" cap="none" strike="noStrike">
                <a:solidFill>
                  <a:schemeClr val="dk1"/>
                </a:solidFill>
                <a:latin typeface="Arial"/>
                <a:ea typeface="Arial"/>
                <a:cs typeface="Arial"/>
                <a:sym typeface="Arial"/>
              </a:rPr>
              <a:t>Define TPMs definitions (as required)</a:t>
            </a:r>
            <a:endParaRPr/>
          </a:p>
          <a:p>
            <a:pPr indent="0" lvl="0" marL="0" marR="0" rtl="0" algn="l">
              <a:spcBef>
                <a:spcPts val="360"/>
              </a:spcBef>
              <a:spcAft>
                <a:spcPts val="0"/>
              </a:spcAft>
              <a:buNone/>
            </a:pPr>
            <a:r>
              <a:rPr b="0" i="0" lang="en-US" sz="1200" u="none" cap="none" strike="noStrike">
                <a:solidFill>
                  <a:schemeClr val="dk1"/>
                </a:solidFill>
                <a:latin typeface="Arial"/>
                <a:ea typeface="Arial"/>
                <a:cs typeface="Arial"/>
                <a:sym typeface="Arial"/>
              </a:rPr>
              <a:t>Define lower-level TPMs</a:t>
            </a:r>
            <a:endParaRPr/>
          </a:p>
          <a:p>
            <a:pPr indent="0" lvl="1" marL="457200" marR="0" rtl="0" algn="l">
              <a:spcBef>
                <a:spcPts val="360"/>
              </a:spcBef>
              <a:spcAft>
                <a:spcPts val="0"/>
              </a:spcAft>
              <a:buNone/>
            </a:pPr>
            <a:r>
              <a:rPr b="0" i="0" lang="en-US" sz="1200" u="none" cap="none" strike="noStrike">
                <a:solidFill>
                  <a:schemeClr val="dk1"/>
                </a:solidFill>
                <a:latin typeface="Arial"/>
                <a:ea typeface="Arial"/>
                <a:cs typeface="Arial"/>
                <a:sym typeface="Arial"/>
              </a:rPr>
              <a:t>Define and allocate lower level TPMs to CIs (as appropriate)</a:t>
            </a:r>
            <a:endParaRPr/>
          </a:p>
          <a:p>
            <a:pPr indent="0" lvl="1" marL="457200" marR="0" rtl="0" algn="l">
              <a:spcBef>
                <a:spcPts val="360"/>
              </a:spcBef>
              <a:spcAft>
                <a:spcPts val="0"/>
              </a:spcAft>
              <a:buNone/>
            </a:pPr>
            <a:r>
              <a:rPr b="0" i="0" lang="en-US" sz="1200" u="none" cap="none" strike="noStrike">
                <a:solidFill>
                  <a:schemeClr val="dk1"/>
                </a:solidFill>
                <a:latin typeface="Arial"/>
                <a:ea typeface="Arial"/>
                <a:cs typeface="Arial"/>
                <a:sym typeface="Arial"/>
              </a:rPr>
              <a:t>To support system TPMs and/or measure key internal risk items</a:t>
            </a:r>
            <a:endParaRPr/>
          </a:p>
          <a:p>
            <a:pPr indent="0" lvl="1" marL="457200" marR="0" rtl="0" algn="l">
              <a:spcBef>
                <a:spcPts val="360"/>
              </a:spcBef>
              <a:spcAft>
                <a:spcPts val="0"/>
              </a:spcAft>
              <a:buNone/>
            </a:pPr>
            <a:r>
              <a:rPr b="0" i="0" lang="en-US" sz="1200" u="none" cap="none" strike="noStrike">
                <a:solidFill>
                  <a:schemeClr val="dk1"/>
                </a:solidFill>
                <a:latin typeface="Arial"/>
                <a:ea typeface="Arial"/>
                <a:cs typeface="Arial"/>
                <a:sym typeface="Arial"/>
              </a:rPr>
              <a:t>Document the calculation method used to combine lower-level TPMs into the system TPM</a:t>
            </a:r>
            <a:endParaRPr/>
          </a:p>
          <a:p>
            <a:pPr indent="0" lvl="0" marL="0" marR="0" rtl="0" algn="l">
              <a:spcBef>
                <a:spcPts val="360"/>
              </a:spcBef>
              <a:spcAft>
                <a:spcPts val="0"/>
              </a:spcAft>
              <a:buNone/>
            </a:pPr>
            <a:r>
              <a:rPr b="0" i="0" lang="en-US" sz="1200" u="none" cap="none" strike="noStrike">
                <a:solidFill>
                  <a:schemeClr val="dk1"/>
                </a:solidFill>
                <a:latin typeface="Arial"/>
                <a:ea typeface="Arial"/>
                <a:cs typeface="Arial"/>
                <a:sym typeface="Arial"/>
              </a:rPr>
              <a:t>Initiate TPM tracking</a:t>
            </a:r>
            <a:endParaRPr/>
          </a:p>
          <a:p>
            <a:pPr indent="0" lvl="1" marL="457200" marR="0" rtl="0" algn="l">
              <a:spcBef>
                <a:spcPts val="360"/>
              </a:spcBef>
              <a:spcAft>
                <a:spcPts val="0"/>
              </a:spcAft>
              <a:buNone/>
            </a:pPr>
            <a:r>
              <a:rPr b="0" i="0" lang="en-US" sz="1200" u="none" cap="none" strike="noStrike">
                <a:solidFill>
                  <a:schemeClr val="dk1"/>
                </a:solidFill>
                <a:latin typeface="Arial"/>
                <a:ea typeface="Arial"/>
                <a:cs typeface="Arial"/>
                <a:sym typeface="Arial"/>
              </a:rPr>
              <a:t>Disseminate results to the program team (consider display boards)</a:t>
            </a:r>
            <a:endParaRPr/>
          </a:p>
          <a:p>
            <a:pPr indent="0" lvl="0" marL="0" marR="0" rtl="0" algn="l">
              <a:spcBef>
                <a:spcPts val="360"/>
              </a:spcBef>
              <a:spcAft>
                <a:spcPts val="0"/>
              </a:spcAft>
              <a:buNone/>
            </a:pPr>
            <a:r>
              <a:t/>
            </a:r>
            <a:endParaRPr b="0" i="0" sz="1200" u="none" cap="none" strike="noStrike">
              <a:solidFill>
                <a:schemeClr val="dk1"/>
              </a:solidFill>
              <a:latin typeface="Arial"/>
              <a:ea typeface="Arial"/>
              <a:cs typeface="Arial"/>
              <a:sym typeface="Arial"/>
            </a:endParaRPr>
          </a:p>
          <a:p>
            <a:pPr indent="0" lvl="0" marL="0" marR="0" rtl="0" algn="l">
              <a:spcBef>
                <a:spcPts val="360"/>
              </a:spcBef>
              <a:spcAft>
                <a:spcPts val="0"/>
              </a:spcAft>
              <a:buNone/>
            </a:pPr>
            <a:r>
              <a:rPr b="0" i="0" lang="en-US" sz="1200" u="none" cap="none" strike="noStrike">
                <a:solidFill>
                  <a:schemeClr val="dk1"/>
                </a:solidFill>
                <a:latin typeface="Arial"/>
                <a:ea typeface="Arial"/>
                <a:cs typeface="Arial"/>
                <a:sym typeface="Arial"/>
              </a:rPr>
              <a:t>Outputs</a:t>
            </a:r>
            <a:endParaRPr/>
          </a:p>
          <a:p>
            <a:pPr indent="0" lvl="1" marL="457200" marR="0" rtl="0" algn="l">
              <a:spcBef>
                <a:spcPts val="360"/>
              </a:spcBef>
              <a:spcAft>
                <a:spcPts val="0"/>
              </a:spcAft>
              <a:buNone/>
            </a:pPr>
            <a:r>
              <a:rPr b="0" i="0" lang="en-US" sz="1200" u="none" cap="none" strike="noStrike">
                <a:solidFill>
                  <a:schemeClr val="dk1"/>
                </a:solidFill>
                <a:latin typeface="Arial"/>
                <a:ea typeface="Arial"/>
                <a:cs typeface="Arial"/>
                <a:sym typeface="Arial"/>
              </a:rPr>
              <a:t>TPM definitions (revised)</a:t>
            </a:r>
            <a:endParaRPr/>
          </a:p>
          <a:p>
            <a:pPr indent="0" lvl="1" marL="457200" marR="0" rtl="0" algn="l">
              <a:spcBef>
                <a:spcPts val="360"/>
              </a:spcBef>
              <a:spcAft>
                <a:spcPts val="0"/>
              </a:spcAft>
              <a:buNone/>
            </a:pPr>
            <a:r>
              <a:rPr b="0" i="0" lang="en-US" sz="1200" u="none" cap="none" strike="noStrike">
                <a:solidFill>
                  <a:schemeClr val="dk1"/>
                </a:solidFill>
                <a:latin typeface="Arial"/>
                <a:ea typeface="Arial"/>
                <a:cs typeface="Arial"/>
                <a:sym typeface="Arial"/>
              </a:rPr>
              <a:t>Performance predictions</a:t>
            </a:r>
            <a:endParaRPr/>
          </a:p>
          <a:p>
            <a:pPr indent="0" lvl="0" marL="0" marR="0" rtl="0" algn="l">
              <a:spcBef>
                <a:spcPts val="360"/>
              </a:spcBef>
              <a:spcAft>
                <a:spcPts val="0"/>
              </a:spcAft>
              <a:buNone/>
            </a:pPr>
            <a:r>
              <a:t/>
            </a:r>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Google Shape;151;p14:notes"/>
          <p:cNvSpPr txBox="1"/>
          <p:nvPr>
            <p:ph idx="12" type="sldNum"/>
          </p:nvPr>
        </p:nvSpPr>
        <p:spPr>
          <a:xfrm>
            <a:off x="3984625" y="8848725"/>
            <a:ext cx="3041650" cy="463550"/>
          </a:xfrm>
          <a:prstGeom prst="rect">
            <a:avLst/>
          </a:prstGeom>
          <a:noFill/>
          <a:ln>
            <a:noFill/>
          </a:ln>
        </p:spPr>
        <p:txBody>
          <a:bodyPr anchorCtr="0" anchor="b" bIns="46650" lIns="93325" spcFirstLastPara="1" rIns="93325" wrap="square" tIns="46650">
            <a:noAutofit/>
          </a:bodyPr>
          <a:lstStyle/>
          <a:p>
            <a:pPr indent="0" lvl="0" marL="0" marR="0" rtl="0" algn="r">
              <a:spcBef>
                <a:spcPts val="0"/>
              </a:spcBef>
              <a:spcAft>
                <a:spcPts val="0"/>
              </a:spcAft>
              <a:buNone/>
            </a:pPr>
            <a:fld id="{00000000-1234-1234-1234-123412341234}" type="slidenum">
              <a:rPr lang="en-US" sz="1200">
                <a:solidFill>
                  <a:schemeClr val="dk1"/>
                </a:solidFill>
                <a:latin typeface="Times New Roman"/>
                <a:ea typeface="Times New Roman"/>
                <a:cs typeface="Times New Roman"/>
                <a:sym typeface="Times New Roman"/>
              </a:rPr>
              <a:t>‹#›</a:t>
            </a:fld>
            <a:endParaRPr sz="1200">
              <a:solidFill>
                <a:schemeClr val="dk1"/>
              </a:solidFill>
              <a:latin typeface="Times New Roman"/>
              <a:ea typeface="Times New Roman"/>
              <a:cs typeface="Times New Roman"/>
              <a:sym typeface="Times New Roman"/>
            </a:endParaRPr>
          </a:p>
        </p:txBody>
      </p:sp>
      <p:sp>
        <p:nvSpPr>
          <p:cNvPr id="152" name="Google Shape;152;p14:notes"/>
          <p:cNvSpPr/>
          <p:nvPr>
            <p:ph idx="2" type="sldImg"/>
          </p:nvPr>
        </p:nvSpPr>
        <p:spPr>
          <a:xfrm>
            <a:off x="1187450" y="700088"/>
            <a:ext cx="4652963" cy="3489325"/>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3" name="Google Shape;153;p14:notes"/>
          <p:cNvSpPr txBox="1"/>
          <p:nvPr>
            <p:ph idx="1" type="body"/>
          </p:nvPr>
        </p:nvSpPr>
        <p:spPr>
          <a:xfrm>
            <a:off x="933450" y="4422775"/>
            <a:ext cx="5159375" cy="4189413"/>
          </a:xfrm>
          <a:prstGeom prst="rect">
            <a:avLst/>
          </a:prstGeom>
          <a:noFill/>
          <a:ln>
            <a:noFill/>
          </a:ln>
        </p:spPr>
        <p:txBody>
          <a:bodyPr anchorCtr="0" anchor="t" bIns="46650" lIns="93325" spcFirstLastPara="1" rIns="93325" wrap="square" tIns="46650">
            <a:noAutofit/>
          </a:bodyPr>
          <a:lstStyle/>
          <a:p>
            <a:pPr indent="0" lvl="0" marL="0" marR="0" rtl="0" algn="l">
              <a:spcBef>
                <a:spcPts val="0"/>
              </a:spcBef>
              <a:spcAft>
                <a:spcPts val="0"/>
              </a:spcAft>
              <a:buNone/>
            </a:pPr>
            <a:r>
              <a:t/>
            </a:r>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Google Shape;159;p15:notes"/>
          <p:cNvSpPr txBox="1"/>
          <p:nvPr>
            <p:ph idx="12" type="sldNum"/>
          </p:nvPr>
        </p:nvSpPr>
        <p:spPr>
          <a:xfrm>
            <a:off x="3984625" y="8848725"/>
            <a:ext cx="3041650" cy="463550"/>
          </a:xfrm>
          <a:prstGeom prst="rect">
            <a:avLst/>
          </a:prstGeom>
          <a:noFill/>
          <a:ln>
            <a:noFill/>
          </a:ln>
        </p:spPr>
        <p:txBody>
          <a:bodyPr anchorCtr="0" anchor="b" bIns="46650" lIns="93325" spcFirstLastPara="1" rIns="93325" wrap="square" tIns="46650">
            <a:noAutofit/>
          </a:bodyPr>
          <a:lstStyle/>
          <a:p>
            <a:pPr indent="0" lvl="0" marL="0" marR="0" rtl="0" algn="r">
              <a:spcBef>
                <a:spcPts val="0"/>
              </a:spcBef>
              <a:spcAft>
                <a:spcPts val="0"/>
              </a:spcAft>
              <a:buNone/>
            </a:pPr>
            <a:fld id="{00000000-1234-1234-1234-123412341234}" type="slidenum">
              <a:rPr lang="en-US" sz="1200">
                <a:solidFill>
                  <a:schemeClr val="dk1"/>
                </a:solidFill>
                <a:latin typeface="Times New Roman"/>
                <a:ea typeface="Times New Roman"/>
                <a:cs typeface="Times New Roman"/>
                <a:sym typeface="Times New Roman"/>
              </a:rPr>
              <a:t>‹#›</a:t>
            </a:fld>
            <a:endParaRPr sz="1200">
              <a:solidFill>
                <a:schemeClr val="dk1"/>
              </a:solidFill>
              <a:latin typeface="Times New Roman"/>
              <a:ea typeface="Times New Roman"/>
              <a:cs typeface="Times New Roman"/>
              <a:sym typeface="Times New Roman"/>
            </a:endParaRPr>
          </a:p>
        </p:txBody>
      </p:sp>
      <p:sp>
        <p:nvSpPr>
          <p:cNvPr id="160" name="Google Shape;160;p15:notes"/>
          <p:cNvSpPr/>
          <p:nvPr>
            <p:ph idx="2" type="sldImg"/>
          </p:nvPr>
        </p:nvSpPr>
        <p:spPr>
          <a:xfrm>
            <a:off x="1187450" y="700088"/>
            <a:ext cx="4652963" cy="3489325"/>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1" name="Google Shape;161;p15:notes"/>
          <p:cNvSpPr txBox="1"/>
          <p:nvPr>
            <p:ph idx="1" type="body"/>
          </p:nvPr>
        </p:nvSpPr>
        <p:spPr>
          <a:xfrm>
            <a:off x="933450" y="4422775"/>
            <a:ext cx="5159375" cy="4189413"/>
          </a:xfrm>
          <a:prstGeom prst="rect">
            <a:avLst/>
          </a:prstGeom>
          <a:noFill/>
          <a:ln>
            <a:noFill/>
          </a:ln>
        </p:spPr>
        <p:txBody>
          <a:bodyPr anchorCtr="0" anchor="t" bIns="46650" lIns="93325" spcFirstLastPara="1" rIns="93325" wrap="square" tIns="46650">
            <a:noAutofit/>
          </a:bodyPr>
          <a:lstStyle/>
          <a:p>
            <a:pPr indent="0" lvl="0" marL="0" marR="0" rtl="0" algn="l">
              <a:spcBef>
                <a:spcPts val="0"/>
              </a:spcBef>
              <a:spcAft>
                <a:spcPts val="0"/>
              </a:spcAft>
              <a:buNone/>
            </a:pPr>
            <a:r>
              <a:t/>
            </a:r>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Google Shape;167;p16:notes"/>
          <p:cNvSpPr txBox="1"/>
          <p:nvPr>
            <p:ph idx="12" type="sldNum"/>
          </p:nvPr>
        </p:nvSpPr>
        <p:spPr>
          <a:xfrm>
            <a:off x="3984625" y="8848725"/>
            <a:ext cx="3041650" cy="463550"/>
          </a:xfrm>
          <a:prstGeom prst="rect">
            <a:avLst/>
          </a:prstGeom>
          <a:noFill/>
          <a:ln>
            <a:noFill/>
          </a:ln>
        </p:spPr>
        <p:txBody>
          <a:bodyPr anchorCtr="0" anchor="b" bIns="46650" lIns="93325" spcFirstLastPara="1" rIns="93325" wrap="square" tIns="46650">
            <a:noAutofit/>
          </a:bodyPr>
          <a:lstStyle/>
          <a:p>
            <a:pPr indent="0" lvl="0" marL="0" marR="0" rtl="0" algn="r">
              <a:spcBef>
                <a:spcPts val="0"/>
              </a:spcBef>
              <a:spcAft>
                <a:spcPts val="0"/>
              </a:spcAft>
              <a:buNone/>
            </a:pPr>
            <a:fld id="{00000000-1234-1234-1234-123412341234}" type="slidenum">
              <a:rPr lang="en-US" sz="1200">
                <a:solidFill>
                  <a:schemeClr val="dk1"/>
                </a:solidFill>
                <a:latin typeface="Times New Roman"/>
                <a:ea typeface="Times New Roman"/>
                <a:cs typeface="Times New Roman"/>
                <a:sym typeface="Times New Roman"/>
              </a:rPr>
              <a:t>‹#›</a:t>
            </a:fld>
            <a:endParaRPr sz="1200">
              <a:solidFill>
                <a:schemeClr val="dk1"/>
              </a:solidFill>
              <a:latin typeface="Times New Roman"/>
              <a:ea typeface="Times New Roman"/>
              <a:cs typeface="Times New Roman"/>
              <a:sym typeface="Times New Roman"/>
            </a:endParaRPr>
          </a:p>
        </p:txBody>
      </p:sp>
      <p:sp>
        <p:nvSpPr>
          <p:cNvPr id="168" name="Google Shape;168;p16:notes"/>
          <p:cNvSpPr/>
          <p:nvPr>
            <p:ph idx="2" type="sldImg"/>
          </p:nvPr>
        </p:nvSpPr>
        <p:spPr>
          <a:xfrm>
            <a:off x="1187450" y="700088"/>
            <a:ext cx="4652963" cy="3489325"/>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9" name="Google Shape;169;p16:notes"/>
          <p:cNvSpPr txBox="1"/>
          <p:nvPr>
            <p:ph idx="1" type="body"/>
          </p:nvPr>
        </p:nvSpPr>
        <p:spPr>
          <a:xfrm>
            <a:off x="933450" y="4422775"/>
            <a:ext cx="5159375" cy="4189413"/>
          </a:xfrm>
          <a:prstGeom prst="rect">
            <a:avLst/>
          </a:prstGeom>
          <a:noFill/>
          <a:ln>
            <a:noFill/>
          </a:ln>
        </p:spPr>
        <p:txBody>
          <a:bodyPr anchorCtr="0" anchor="t" bIns="46650" lIns="93325" spcFirstLastPara="1" rIns="93325" wrap="square" tIns="46650">
            <a:noAutofit/>
          </a:bodyPr>
          <a:lstStyle/>
          <a:p>
            <a:pPr indent="0" lvl="0" marL="0" marR="0" rtl="0" algn="l">
              <a:lnSpc>
                <a:spcPct val="80000"/>
              </a:lnSpc>
              <a:spcBef>
                <a:spcPts val="0"/>
              </a:spcBef>
              <a:spcAft>
                <a:spcPts val="0"/>
              </a:spcAft>
              <a:buNone/>
            </a:pPr>
            <a:r>
              <a:rPr b="1" i="0" lang="en-US" sz="900" u="none" cap="none" strike="noStrike">
                <a:solidFill>
                  <a:schemeClr val="dk1"/>
                </a:solidFill>
                <a:latin typeface="Arial"/>
                <a:ea typeface="Arial"/>
                <a:cs typeface="Arial"/>
                <a:sym typeface="Arial"/>
              </a:rPr>
              <a:t>Identify major system technical risks</a:t>
            </a:r>
            <a:endParaRPr/>
          </a:p>
          <a:p>
            <a:pPr indent="0" lvl="1" marL="457200" marR="0" rtl="0" algn="l">
              <a:lnSpc>
                <a:spcPct val="80000"/>
              </a:lnSpc>
              <a:spcBef>
                <a:spcPts val="0"/>
              </a:spcBef>
              <a:spcAft>
                <a:spcPts val="0"/>
              </a:spcAft>
              <a:buNone/>
            </a:pPr>
            <a:r>
              <a:rPr b="1" i="0" lang="en-US" sz="900" u="none" cap="none" strike="noStrike">
                <a:solidFill>
                  <a:schemeClr val="dk1"/>
                </a:solidFill>
                <a:latin typeface="Arial"/>
                <a:ea typeface="Arial"/>
                <a:cs typeface="Arial"/>
                <a:sym typeface="Arial"/>
              </a:rPr>
              <a:t>Concerted effort to identify problems in each technical area</a:t>
            </a:r>
            <a:endParaRPr/>
          </a:p>
          <a:p>
            <a:pPr indent="0" lvl="1" marL="457200" marR="0" rtl="0" algn="l">
              <a:lnSpc>
                <a:spcPct val="80000"/>
              </a:lnSpc>
              <a:spcBef>
                <a:spcPts val="0"/>
              </a:spcBef>
              <a:spcAft>
                <a:spcPts val="0"/>
              </a:spcAft>
              <a:buNone/>
            </a:pPr>
            <a:r>
              <a:rPr b="1" i="0" lang="en-US" sz="900" u="none" cap="none" strike="noStrike">
                <a:solidFill>
                  <a:schemeClr val="dk1"/>
                </a:solidFill>
                <a:latin typeface="Arial"/>
                <a:ea typeface="Arial"/>
                <a:cs typeface="Arial"/>
                <a:sym typeface="Arial"/>
              </a:rPr>
              <a:t>Involve key Customer technical contacts</a:t>
            </a:r>
            <a:endParaRPr/>
          </a:p>
          <a:p>
            <a:pPr indent="0" lvl="0" marL="0" marR="0" rtl="0" algn="l">
              <a:lnSpc>
                <a:spcPct val="80000"/>
              </a:lnSpc>
              <a:spcBef>
                <a:spcPts val="0"/>
              </a:spcBef>
              <a:spcAft>
                <a:spcPts val="0"/>
              </a:spcAft>
              <a:buNone/>
            </a:pPr>
            <a:r>
              <a:rPr b="1" i="0" lang="en-US" sz="900" u="none" cap="none" strike="noStrike">
                <a:solidFill>
                  <a:schemeClr val="dk1"/>
                </a:solidFill>
                <a:latin typeface="Arial"/>
                <a:ea typeface="Arial"/>
                <a:cs typeface="Arial"/>
                <a:sym typeface="Arial"/>
              </a:rPr>
              <a:t>Classify (cost, schedule, and/or technical) and quantify (impact) for each risk</a:t>
            </a:r>
            <a:endParaRPr/>
          </a:p>
          <a:p>
            <a:pPr indent="0" lvl="1" marL="457200" marR="0" rtl="0" algn="l">
              <a:lnSpc>
                <a:spcPct val="80000"/>
              </a:lnSpc>
              <a:spcBef>
                <a:spcPts val="0"/>
              </a:spcBef>
              <a:spcAft>
                <a:spcPts val="0"/>
              </a:spcAft>
              <a:buNone/>
            </a:pPr>
            <a:r>
              <a:rPr b="1" i="0" lang="en-US" sz="900" u="none" cap="none" strike="noStrike">
                <a:solidFill>
                  <a:schemeClr val="dk1"/>
                </a:solidFill>
                <a:latin typeface="Arial"/>
                <a:ea typeface="Arial"/>
                <a:cs typeface="Arial"/>
                <a:sym typeface="Arial"/>
              </a:rPr>
              <a:t>Estimate Probability of Risk Element Occurrence (Po)</a:t>
            </a:r>
            <a:endParaRPr/>
          </a:p>
          <a:p>
            <a:pPr indent="0" lvl="2" marL="914400" marR="0" rtl="0" algn="l">
              <a:lnSpc>
                <a:spcPct val="80000"/>
              </a:lnSpc>
              <a:spcBef>
                <a:spcPts val="0"/>
              </a:spcBef>
              <a:spcAft>
                <a:spcPts val="0"/>
              </a:spcAft>
              <a:buNone/>
            </a:pPr>
            <a:r>
              <a:rPr b="1" i="0" lang="en-US" sz="900" u="none" cap="none" strike="noStrike">
                <a:solidFill>
                  <a:schemeClr val="dk1"/>
                </a:solidFill>
                <a:latin typeface="Arial"/>
                <a:ea typeface="Arial"/>
                <a:cs typeface="Arial"/>
                <a:sym typeface="Arial"/>
              </a:rPr>
              <a:t>Very High Risk 90%</a:t>
            </a:r>
            <a:endParaRPr/>
          </a:p>
          <a:p>
            <a:pPr indent="0" lvl="2" marL="914400" marR="0" rtl="0" algn="l">
              <a:lnSpc>
                <a:spcPct val="80000"/>
              </a:lnSpc>
              <a:spcBef>
                <a:spcPts val="0"/>
              </a:spcBef>
              <a:spcAft>
                <a:spcPts val="0"/>
              </a:spcAft>
              <a:buNone/>
            </a:pPr>
            <a:r>
              <a:rPr b="1" i="0" lang="en-US" sz="900" u="none" cap="none" strike="noStrike">
                <a:solidFill>
                  <a:schemeClr val="dk1"/>
                </a:solidFill>
                <a:latin typeface="Arial"/>
                <a:ea typeface="Arial"/>
                <a:cs typeface="Arial"/>
                <a:sym typeface="Arial"/>
              </a:rPr>
              <a:t>High Risk 75%</a:t>
            </a:r>
            <a:endParaRPr/>
          </a:p>
          <a:p>
            <a:pPr indent="0" lvl="2" marL="914400" marR="0" rtl="0" algn="l">
              <a:lnSpc>
                <a:spcPct val="80000"/>
              </a:lnSpc>
              <a:spcBef>
                <a:spcPts val="0"/>
              </a:spcBef>
              <a:spcAft>
                <a:spcPts val="0"/>
              </a:spcAft>
              <a:buNone/>
            </a:pPr>
            <a:r>
              <a:rPr b="1" i="0" lang="en-US" sz="900" u="none" cap="none" strike="noStrike">
                <a:solidFill>
                  <a:schemeClr val="dk1"/>
                </a:solidFill>
                <a:latin typeface="Arial"/>
                <a:ea typeface="Arial"/>
                <a:cs typeface="Arial"/>
                <a:sym typeface="Arial"/>
              </a:rPr>
              <a:t>Medium Risk 50%</a:t>
            </a:r>
            <a:endParaRPr/>
          </a:p>
          <a:p>
            <a:pPr indent="0" lvl="2" marL="914400" marR="0" rtl="0" algn="l">
              <a:lnSpc>
                <a:spcPct val="80000"/>
              </a:lnSpc>
              <a:spcBef>
                <a:spcPts val="0"/>
              </a:spcBef>
              <a:spcAft>
                <a:spcPts val="0"/>
              </a:spcAft>
              <a:buNone/>
            </a:pPr>
            <a:r>
              <a:rPr b="1" i="0" lang="en-US" sz="900" u="none" cap="none" strike="noStrike">
                <a:solidFill>
                  <a:schemeClr val="dk1"/>
                </a:solidFill>
                <a:latin typeface="Arial"/>
                <a:ea typeface="Arial"/>
                <a:cs typeface="Arial"/>
                <a:sym typeface="Arial"/>
              </a:rPr>
              <a:t>Low Risk 25%</a:t>
            </a:r>
            <a:endParaRPr/>
          </a:p>
          <a:p>
            <a:pPr indent="0" lvl="2" marL="914400" marR="0" rtl="0" algn="l">
              <a:lnSpc>
                <a:spcPct val="80000"/>
              </a:lnSpc>
              <a:spcBef>
                <a:spcPts val="0"/>
              </a:spcBef>
              <a:spcAft>
                <a:spcPts val="0"/>
              </a:spcAft>
              <a:buNone/>
            </a:pPr>
            <a:r>
              <a:rPr b="1" i="0" lang="en-US" sz="900" u="none" cap="none" strike="noStrike">
                <a:solidFill>
                  <a:schemeClr val="dk1"/>
                </a:solidFill>
                <a:latin typeface="Arial"/>
                <a:ea typeface="Arial"/>
                <a:cs typeface="Arial"/>
                <a:sym typeface="Arial"/>
              </a:rPr>
              <a:t>Very Low Risk 10%</a:t>
            </a:r>
            <a:endParaRPr/>
          </a:p>
          <a:p>
            <a:pPr indent="0" lvl="1" marL="457200" marR="0" rtl="0" algn="l">
              <a:lnSpc>
                <a:spcPct val="80000"/>
              </a:lnSpc>
              <a:spcBef>
                <a:spcPts val="0"/>
              </a:spcBef>
              <a:spcAft>
                <a:spcPts val="0"/>
              </a:spcAft>
              <a:buNone/>
            </a:pPr>
            <a:r>
              <a:rPr b="1" i="0" lang="en-US" sz="900" u="none" cap="none" strike="noStrike">
                <a:solidFill>
                  <a:schemeClr val="dk1"/>
                </a:solidFill>
                <a:latin typeface="Arial"/>
                <a:ea typeface="Arial"/>
                <a:cs typeface="Arial"/>
                <a:sym typeface="Arial"/>
              </a:rPr>
              <a:t>Establish/maintain a "watch list“</a:t>
            </a:r>
            <a:endParaRPr/>
          </a:p>
          <a:p>
            <a:pPr indent="0" lvl="2" marL="914400" marR="0" rtl="0" algn="l">
              <a:lnSpc>
                <a:spcPct val="80000"/>
              </a:lnSpc>
              <a:spcBef>
                <a:spcPts val="0"/>
              </a:spcBef>
              <a:spcAft>
                <a:spcPts val="0"/>
              </a:spcAft>
              <a:buNone/>
            </a:pPr>
            <a:r>
              <a:rPr b="1" i="0" lang="en-US" sz="900" u="none" cap="none" strike="noStrike">
                <a:solidFill>
                  <a:schemeClr val="dk1"/>
                </a:solidFill>
                <a:latin typeface="Arial"/>
                <a:ea typeface="Arial"/>
                <a:cs typeface="Arial"/>
                <a:sym typeface="Arial"/>
              </a:rPr>
              <a:t>Estimate cost impacts, including material, schedule, and/or labor costs (for contingency plan)</a:t>
            </a:r>
            <a:endParaRPr/>
          </a:p>
          <a:p>
            <a:pPr indent="0" lvl="2" marL="914400" marR="0" rtl="0" algn="l">
              <a:lnSpc>
                <a:spcPct val="80000"/>
              </a:lnSpc>
              <a:spcBef>
                <a:spcPts val="0"/>
              </a:spcBef>
              <a:spcAft>
                <a:spcPts val="0"/>
              </a:spcAft>
              <a:buNone/>
            </a:pPr>
            <a:r>
              <a:rPr b="1" i="0" lang="en-US" sz="900" u="none" cap="none" strike="noStrike">
                <a:solidFill>
                  <a:schemeClr val="dk1"/>
                </a:solidFill>
                <a:latin typeface="Arial"/>
                <a:ea typeface="Arial"/>
                <a:cs typeface="Arial"/>
                <a:sym typeface="Arial"/>
              </a:rPr>
              <a:t>Weight Proposal costs and current estimated costs based on Po</a:t>
            </a:r>
            <a:endParaRPr/>
          </a:p>
          <a:p>
            <a:pPr indent="0" lvl="2" marL="914400" marR="0" rtl="0" algn="l">
              <a:lnSpc>
                <a:spcPct val="80000"/>
              </a:lnSpc>
              <a:spcBef>
                <a:spcPts val="0"/>
              </a:spcBef>
              <a:spcAft>
                <a:spcPts val="0"/>
              </a:spcAft>
              <a:buNone/>
            </a:pPr>
            <a:r>
              <a:rPr b="1" i="0" lang="en-US" sz="900" u="none" cap="none" strike="noStrike">
                <a:solidFill>
                  <a:schemeClr val="dk1"/>
                </a:solidFill>
                <a:latin typeface="Arial"/>
                <a:ea typeface="Arial"/>
                <a:cs typeface="Arial"/>
                <a:sym typeface="Arial"/>
              </a:rPr>
              <a:t>Evaluate on a monthly basis</a:t>
            </a:r>
            <a:endParaRPr/>
          </a:p>
          <a:p>
            <a:pPr indent="0" lvl="0" marL="0" marR="0" rtl="0" algn="l">
              <a:lnSpc>
                <a:spcPct val="80000"/>
              </a:lnSpc>
              <a:spcBef>
                <a:spcPts val="0"/>
              </a:spcBef>
              <a:spcAft>
                <a:spcPts val="0"/>
              </a:spcAft>
              <a:buNone/>
            </a:pPr>
            <a:r>
              <a:rPr b="1" i="0" lang="en-US" sz="900" u="none" cap="none" strike="noStrike">
                <a:solidFill>
                  <a:schemeClr val="dk1"/>
                </a:solidFill>
                <a:latin typeface="Arial"/>
                <a:ea typeface="Arial"/>
                <a:cs typeface="Arial"/>
                <a:sym typeface="Arial"/>
              </a:rPr>
              <a:t>Create risk reduction plans and schedules</a:t>
            </a:r>
            <a:endParaRPr/>
          </a:p>
          <a:p>
            <a:pPr indent="0" lvl="1" marL="457200" marR="0" rtl="0" algn="l">
              <a:lnSpc>
                <a:spcPct val="80000"/>
              </a:lnSpc>
              <a:spcBef>
                <a:spcPts val="0"/>
              </a:spcBef>
              <a:spcAft>
                <a:spcPts val="0"/>
              </a:spcAft>
              <a:buNone/>
            </a:pPr>
            <a:r>
              <a:rPr b="1" i="0" lang="en-US" sz="900" u="none" cap="none" strike="noStrike">
                <a:solidFill>
                  <a:schemeClr val="dk1"/>
                </a:solidFill>
                <a:latin typeface="Arial"/>
                <a:ea typeface="Arial"/>
                <a:cs typeface="Arial"/>
                <a:sym typeface="Arial"/>
              </a:rPr>
              <a:t>Submit to Customer for review and approval prior to implementation</a:t>
            </a:r>
            <a:endParaRPr/>
          </a:p>
          <a:p>
            <a:pPr indent="0" lvl="1" marL="457200" marR="0" rtl="0" algn="l">
              <a:lnSpc>
                <a:spcPct val="80000"/>
              </a:lnSpc>
              <a:spcBef>
                <a:spcPts val="0"/>
              </a:spcBef>
              <a:spcAft>
                <a:spcPts val="0"/>
              </a:spcAft>
              <a:buNone/>
            </a:pPr>
            <a:r>
              <a:rPr b="1" i="0" lang="en-US" sz="900" u="none" cap="none" strike="noStrike">
                <a:solidFill>
                  <a:schemeClr val="dk1"/>
                </a:solidFill>
                <a:latin typeface="Arial"/>
                <a:ea typeface="Arial"/>
                <a:cs typeface="Arial"/>
                <a:sym typeface="Arial"/>
              </a:rPr>
              <a:t>Update at the end of each phase or upon identification of a new risk item</a:t>
            </a:r>
            <a:endParaRPr/>
          </a:p>
          <a:p>
            <a:pPr indent="0" lvl="1" marL="457200" marR="0" rtl="0" algn="l">
              <a:lnSpc>
                <a:spcPct val="80000"/>
              </a:lnSpc>
              <a:spcBef>
                <a:spcPts val="0"/>
              </a:spcBef>
              <a:spcAft>
                <a:spcPts val="0"/>
              </a:spcAft>
              <a:buNone/>
            </a:pPr>
            <a:r>
              <a:rPr b="1" i="0" lang="en-US" sz="900" u="none" cap="none" strike="noStrike">
                <a:solidFill>
                  <a:schemeClr val="dk1"/>
                </a:solidFill>
                <a:latin typeface="Arial"/>
                <a:ea typeface="Arial"/>
                <a:cs typeface="Arial"/>
                <a:sym typeface="Arial"/>
              </a:rPr>
              <a:t>Develop contingency plans and costs in the event that the risk is realized</a:t>
            </a:r>
            <a:endParaRPr/>
          </a:p>
          <a:p>
            <a:pPr indent="0" lvl="2" marL="914400" marR="0" rtl="0" algn="l">
              <a:lnSpc>
                <a:spcPct val="80000"/>
              </a:lnSpc>
              <a:spcBef>
                <a:spcPts val="0"/>
              </a:spcBef>
              <a:spcAft>
                <a:spcPts val="0"/>
              </a:spcAft>
              <a:buNone/>
            </a:pPr>
            <a:r>
              <a:rPr b="1" i="0" lang="en-US" sz="900" u="none" cap="none" strike="noStrike">
                <a:solidFill>
                  <a:schemeClr val="dk1"/>
                </a:solidFill>
                <a:latin typeface="Arial"/>
                <a:ea typeface="Arial"/>
                <a:cs typeface="Arial"/>
                <a:sym typeface="Arial"/>
              </a:rPr>
              <a:t>Statement and assessment of risk/problem</a:t>
            </a:r>
            <a:endParaRPr/>
          </a:p>
          <a:p>
            <a:pPr indent="0" lvl="2" marL="914400" marR="0" rtl="0" algn="l">
              <a:lnSpc>
                <a:spcPct val="80000"/>
              </a:lnSpc>
              <a:spcBef>
                <a:spcPts val="0"/>
              </a:spcBef>
              <a:spcAft>
                <a:spcPts val="0"/>
              </a:spcAft>
              <a:buNone/>
            </a:pPr>
            <a:r>
              <a:rPr b="1" i="0" lang="en-US" sz="900" u="none" cap="none" strike="noStrike">
                <a:solidFill>
                  <a:schemeClr val="dk1"/>
                </a:solidFill>
                <a:latin typeface="Arial"/>
                <a:ea typeface="Arial"/>
                <a:cs typeface="Arial"/>
                <a:sym typeface="Arial"/>
              </a:rPr>
              <a:t>Consequence of failure</a:t>
            </a:r>
            <a:endParaRPr/>
          </a:p>
          <a:p>
            <a:pPr indent="0" lvl="2" marL="914400" marR="0" rtl="0" algn="l">
              <a:lnSpc>
                <a:spcPct val="80000"/>
              </a:lnSpc>
              <a:spcBef>
                <a:spcPts val="0"/>
              </a:spcBef>
              <a:spcAft>
                <a:spcPts val="0"/>
              </a:spcAft>
              <a:buNone/>
            </a:pPr>
            <a:r>
              <a:rPr b="1" i="0" lang="en-US" sz="900" u="none" cap="none" strike="noStrike">
                <a:solidFill>
                  <a:schemeClr val="dk1"/>
                </a:solidFill>
                <a:latin typeface="Arial"/>
                <a:ea typeface="Arial"/>
                <a:cs typeface="Arial"/>
                <a:sym typeface="Arial"/>
              </a:rPr>
              <a:t>Activities undertaken to prevent risk form occurring, if possible</a:t>
            </a:r>
            <a:endParaRPr/>
          </a:p>
          <a:p>
            <a:pPr indent="0" lvl="2" marL="914400" marR="0" rtl="0" algn="l">
              <a:lnSpc>
                <a:spcPct val="80000"/>
              </a:lnSpc>
              <a:spcBef>
                <a:spcPts val="0"/>
              </a:spcBef>
              <a:spcAft>
                <a:spcPts val="0"/>
              </a:spcAft>
              <a:buNone/>
            </a:pPr>
            <a:r>
              <a:rPr b="1" i="0" lang="en-US" sz="900" u="none" cap="none" strike="noStrike">
                <a:solidFill>
                  <a:schemeClr val="dk1"/>
                </a:solidFill>
                <a:latin typeface="Arial"/>
                <a:ea typeface="Arial"/>
                <a:cs typeface="Arial"/>
                <a:sym typeface="Arial"/>
              </a:rPr>
              <a:t>Steps to take if the risk occurs</a:t>
            </a:r>
            <a:endParaRPr/>
          </a:p>
          <a:p>
            <a:pPr indent="0" lvl="2" marL="914400" marR="0" rtl="0" algn="l">
              <a:lnSpc>
                <a:spcPct val="80000"/>
              </a:lnSpc>
              <a:spcBef>
                <a:spcPts val="0"/>
              </a:spcBef>
              <a:spcAft>
                <a:spcPts val="0"/>
              </a:spcAft>
              <a:buNone/>
            </a:pPr>
            <a:r>
              <a:rPr b="1" i="0" lang="en-US" sz="900" u="none" cap="none" strike="noStrike">
                <a:solidFill>
                  <a:schemeClr val="dk1"/>
                </a:solidFill>
                <a:latin typeface="Arial"/>
                <a:ea typeface="Arial"/>
                <a:cs typeface="Arial"/>
                <a:sym typeface="Arial"/>
              </a:rPr>
              <a:t>Alternatives considered with risk and cost of each</a:t>
            </a:r>
            <a:endParaRPr/>
          </a:p>
          <a:p>
            <a:pPr indent="0" lvl="2" marL="914400" marR="0" rtl="0" algn="l">
              <a:lnSpc>
                <a:spcPct val="80000"/>
              </a:lnSpc>
              <a:spcBef>
                <a:spcPts val="0"/>
              </a:spcBef>
              <a:spcAft>
                <a:spcPts val="0"/>
              </a:spcAft>
              <a:buNone/>
            </a:pPr>
            <a:r>
              <a:rPr b="1" i="0" lang="en-US" sz="900" u="none" cap="none" strike="noStrike">
                <a:solidFill>
                  <a:schemeClr val="dk1"/>
                </a:solidFill>
                <a:latin typeface="Arial"/>
                <a:ea typeface="Arial"/>
                <a:cs typeface="Arial"/>
                <a:sym typeface="Arial"/>
              </a:rPr>
              <a:t>Implementation impact statement (cost/schedule/technical)</a:t>
            </a:r>
            <a:endParaRPr/>
          </a:p>
          <a:p>
            <a:pPr indent="0" lvl="2" marL="914400" marR="0" rtl="0" algn="l">
              <a:lnSpc>
                <a:spcPct val="80000"/>
              </a:lnSpc>
              <a:spcBef>
                <a:spcPts val="0"/>
              </a:spcBef>
              <a:spcAft>
                <a:spcPts val="0"/>
              </a:spcAft>
              <a:buNone/>
            </a:pPr>
            <a:r>
              <a:rPr b="1" i="0" lang="en-US" sz="900" u="none" cap="none" strike="noStrike">
                <a:solidFill>
                  <a:schemeClr val="dk1"/>
                </a:solidFill>
                <a:latin typeface="Arial"/>
                <a:ea typeface="Arial"/>
                <a:cs typeface="Arial"/>
                <a:sym typeface="Arial"/>
              </a:rPr>
              <a:t>Criteria for closure of the risk activity</a:t>
            </a:r>
            <a:endParaRPr/>
          </a:p>
          <a:p>
            <a:pPr indent="0" lvl="2" marL="914400" marR="0" rtl="0" algn="l">
              <a:lnSpc>
                <a:spcPct val="80000"/>
              </a:lnSpc>
              <a:spcBef>
                <a:spcPts val="0"/>
              </a:spcBef>
              <a:spcAft>
                <a:spcPts val="0"/>
              </a:spcAft>
              <a:buNone/>
            </a:pPr>
            <a:r>
              <a:rPr b="1" i="0" lang="en-US" sz="900" u="none" cap="none" strike="noStrike">
                <a:solidFill>
                  <a:schemeClr val="dk1"/>
                </a:solidFill>
                <a:latin typeface="Arial"/>
                <a:ea typeface="Arial"/>
                <a:cs typeface="Arial"/>
                <a:sym typeface="Arial"/>
              </a:rPr>
              <a:t>Decision points</a:t>
            </a:r>
            <a:endParaRPr/>
          </a:p>
          <a:p>
            <a:pPr indent="0" lvl="2" marL="914400" marR="0" rtl="0" algn="l">
              <a:lnSpc>
                <a:spcPct val="80000"/>
              </a:lnSpc>
              <a:spcBef>
                <a:spcPts val="0"/>
              </a:spcBef>
              <a:spcAft>
                <a:spcPts val="0"/>
              </a:spcAft>
              <a:buNone/>
            </a:pPr>
            <a:r>
              <a:rPr b="1" i="0" lang="en-US" sz="900" u="none" cap="none" strike="noStrike">
                <a:solidFill>
                  <a:schemeClr val="dk1"/>
                </a:solidFill>
                <a:latin typeface="Arial"/>
                <a:ea typeface="Arial"/>
                <a:cs typeface="Arial"/>
                <a:sym typeface="Arial"/>
              </a:rPr>
              <a:t>Recommended back-up developments and tests and their associated costs</a:t>
            </a:r>
            <a:endParaRPr/>
          </a:p>
          <a:p>
            <a:pPr indent="0" lvl="2" marL="914400" marR="0" rtl="0" algn="l">
              <a:lnSpc>
                <a:spcPct val="80000"/>
              </a:lnSpc>
              <a:spcBef>
                <a:spcPts val="0"/>
              </a:spcBef>
              <a:spcAft>
                <a:spcPts val="0"/>
              </a:spcAft>
              <a:buNone/>
            </a:pPr>
            <a:r>
              <a:rPr b="1" i="0" lang="en-US" sz="900" u="none" cap="none" strike="noStrike">
                <a:solidFill>
                  <a:schemeClr val="dk1"/>
                </a:solidFill>
                <a:latin typeface="Arial"/>
                <a:ea typeface="Arial"/>
                <a:cs typeface="Arial"/>
                <a:sym typeface="Arial"/>
              </a:rPr>
              <a:t>Person responsible for the risk item</a:t>
            </a:r>
            <a:endParaRPr/>
          </a:p>
          <a:p>
            <a:pPr indent="0" lvl="0" marL="0" marR="0" rtl="0" algn="l">
              <a:lnSpc>
                <a:spcPct val="80000"/>
              </a:lnSpc>
              <a:spcBef>
                <a:spcPts val="0"/>
              </a:spcBef>
              <a:spcAft>
                <a:spcPts val="0"/>
              </a:spcAft>
              <a:buNone/>
            </a:pPr>
            <a:r>
              <a:rPr b="1" i="0" lang="en-US" sz="900" u="none" cap="none" strike="noStrike">
                <a:solidFill>
                  <a:schemeClr val="dk1"/>
                </a:solidFill>
                <a:latin typeface="Arial"/>
                <a:ea typeface="Arial"/>
                <a:cs typeface="Arial"/>
                <a:sym typeface="Arial"/>
              </a:rPr>
              <a:t>Initiate risk tracking and mitigation activities</a:t>
            </a:r>
            <a:endParaRPr/>
          </a:p>
          <a:p>
            <a:pPr indent="0" lvl="1" marL="457200" marR="0" rtl="0" algn="l">
              <a:lnSpc>
                <a:spcPct val="80000"/>
              </a:lnSpc>
              <a:spcBef>
                <a:spcPts val="0"/>
              </a:spcBef>
              <a:spcAft>
                <a:spcPts val="0"/>
              </a:spcAft>
              <a:buNone/>
            </a:pPr>
            <a:r>
              <a:rPr b="1" i="0" lang="en-US" sz="900" u="none" cap="none" strike="noStrike">
                <a:solidFill>
                  <a:schemeClr val="dk1"/>
                </a:solidFill>
                <a:latin typeface="Arial"/>
                <a:ea typeface="Arial"/>
                <a:cs typeface="Arial"/>
                <a:sym typeface="Arial"/>
              </a:rPr>
              <a:t>Assign responsibility for tracking and reporting each risk area</a:t>
            </a:r>
            <a:endParaRPr/>
          </a:p>
          <a:p>
            <a:pPr indent="0" lvl="1" marL="457200" marR="0" rtl="0" algn="l">
              <a:lnSpc>
                <a:spcPct val="80000"/>
              </a:lnSpc>
              <a:spcBef>
                <a:spcPts val="0"/>
              </a:spcBef>
              <a:spcAft>
                <a:spcPts val="0"/>
              </a:spcAft>
              <a:buNone/>
            </a:pPr>
            <a:r>
              <a:rPr b="1" i="0" lang="en-US" sz="900" u="none" cap="none" strike="noStrike">
                <a:solidFill>
                  <a:schemeClr val="dk1"/>
                </a:solidFill>
                <a:latin typeface="Arial"/>
                <a:ea typeface="Arial"/>
                <a:cs typeface="Arial"/>
                <a:sym typeface="Arial"/>
              </a:rPr>
              <a:t>Update SEMP</a:t>
            </a:r>
            <a:endParaRPr/>
          </a:p>
          <a:p>
            <a:pPr indent="0" lvl="1" marL="457200" marR="0" rtl="0" algn="l">
              <a:lnSpc>
                <a:spcPct val="80000"/>
              </a:lnSpc>
              <a:spcBef>
                <a:spcPts val="0"/>
              </a:spcBef>
              <a:spcAft>
                <a:spcPts val="0"/>
              </a:spcAft>
              <a:buNone/>
            </a:pPr>
            <a:r>
              <a:rPr b="1" i="0" lang="en-US" sz="900" u="none" cap="none" strike="noStrike">
                <a:solidFill>
                  <a:schemeClr val="dk1"/>
                </a:solidFill>
                <a:latin typeface="Arial"/>
                <a:ea typeface="Arial"/>
                <a:cs typeface="Arial"/>
                <a:sym typeface="Arial"/>
              </a:rPr>
              <a:t>Submit risk mitigation plan to Customer for review and approval of each high-risk item</a:t>
            </a:r>
            <a:endParaRPr/>
          </a:p>
          <a:p>
            <a:pPr indent="0" lvl="2" marL="914400" marR="0" rtl="0" algn="l">
              <a:lnSpc>
                <a:spcPct val="80000"/>
              </a:lnSpc>
              <a:spcBef>
                <a:spcPts val="0"/>
              </a:spcBef>
              <a:spcAft>
                <a:spcPts val="0"/>
              </a:spcAft>
              <a:buNone/>
            </a:pPr>
            <a:r>
              <a:rPr b="1" i="0" lang="en-US" sz="900" u="none" cap="none" strike="noStrike">
                <a:solidFill>
                  <a:schemeClr val="dk1"/>
                </a:solidFill>
                <a:latin typeface="Arial"/>
                <a:ea typeface="Arial"/>
                <a:cs typeface="Arial"/>
                <a:sym typeface="Arial"/>
              </a:rPr>
              <a:t>Risk Reduction Reports (RRRs) as required</a:t>
            </a:r>
            <a:endParaRPr/>
          </a:p>
          <a:p>
            <a:pPr indent="0" lvl="2" marL="914400" marR="0" rtl="0" algn="l">
              <a:lnSpc>
                <a:spcPct val="80000"/>
              </a:lnSpc>
              <a:spcBef>
                <a:spcPts val="0"/>
              </a:spcBef>
              <a:spcAft>
                <a:spcPts val="0"/>
              </a:spcAft>
              <a:buNone/>
            </a:pPr>
            <a:r>
              <a:rPr b="1" i="0" lang="en-US" sz="900" u="none" cap="none" strike="noStrike">
                <a:solidFill>
                  <a:schemeClr val="dk1"/>
                </a:solidFill>
                <a:latin typeface="Arial"/>
                <a:ea typeface="Arial"/>
                <a:cs typeface="Arial"/>
                <a:sym typeface="Arial"/>
              </a:rPr>
              <a:t>Present Program Technical risks at monthly Program Reviews</a:t>
            </a:r>
            <a:endParaRPr/>
          </a:p>
          <a:p>
            <a:pPr indent="0" lvl="0" marL="0" marR="0" rtl="0" algn="l">
              <a:lnSpc>
                <a:spcPct val="80000"/>
              </a:lnSpc>
              <a:spcBef>
                <a:spcPts val="0"/>
              </a:spcBef>
              <a:spcAft>
                <a:spcPts val="0"/>
              </a:spcAft>
              <a:buNone/>
            </a:pPr>
            <a:r>
              <a:rPr b="1" i="0" lang="en-US" sz="900" u="none" cap="none" strike="noStrike">
                <a:solidFill>
                  <a:schemeClr val="dk1"/>
                </a:solidFill>
                <a:latin typeface="Arial"/>
                <a:ea typeface="Arial"/>
                <a:cs typeface="Arial"/>
                <a:sym typeface="Arial"/>
              </a:rPr>
              <a:t>Outputs</a:t>
            </a:r>
            <a:endParaRPr/>
          </a:p>
          <a:p>
            <a:pPr indent="0" lvl="1" marL="457200" marR="0" rtl="0" algn="l">
              <a:lnSpc>
                <a:spcPct val="80000"/>
              </a:lnSpc>
              <a:spcBef>
                <a:spcPts val="0"/>
              </a:spcBef>
              <a:spcAft>
                <a:spcPts val="0"/>
              </a:spcAft>
              <a:buNone/>
            </a:pPr>
            <a:r>
              <a:rPr b="1" i="0" lang="en-US" sz="900" u="none" cap="none" strike="noStrike">
                <a:solidFill>
                  <a:schemeClr val="dk1"/>
                </a:solidFill>
                <a:latin typeface="Arial"/>
                <a:ea typeface="Arial"/>
                <a:cs typeface="Arial"/>
                <a:sym typeface="Arial"/>
              </a:rPr>
              <a:t>Risk mitigation plan</a:t>
            </a:r>
            <a:endParaRPr/>
          </a:p>
          <a:p>
            <a:pPr indent="0" lvl="0" marL="0" marR="0" rtl="0" algn="l">
              <a:lnSpc>
                <a:spcPct val="80000"/>
              </a:lnSpc>
              <a:spcBef>
                <a:spcPts val="270"/>
              </a:spcBef>
              <a:spcAft>
                <a:spcPts val="0"/>
              </a:spcAft>
              <a:buNone/>
            </a:pPr>
            <a:r>
              <a:t/>
            </a:r>
            <a:endParaRPr b="0" i="0" sz="900" u="none" cap="none" strike="noStrike">
              <a:solidFill>
                <a:schemeClr val="dk1"/>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4" name="Shape 174"/>
        <p:cNvGrpSpPr/>
        <p:nvPr/>
      </p:nvGrpSpPr>
      <p:grpSpPr>
        <a:xfrm>
          <a:off x="0" y="0"/>
          <a:ext cx="0" cy="0"/>
          <a:chOff x="0" y="0"/>
          <a:chExt cx="0" cy="0"/>
        </a:xfrm>
      </p:grpSpPr>
      <p:sp>
        <p:nvSpPr>
          <p:cNvPr id="175" name="Google Shape;175;p17:notes"/>
          <p:cNvSpPr txBox="1"/>
          <p:nvPr>
            <p:ph idx="12" type="sldNum"/>
          </p:nvPr>
        </p:nvSpPr>
        <p:spPr>
          <a:xfrm>
            <a:off x="3984625" y="8848725"/>
            <a:ext cx="3041650" cy="463550"/>
          </a:xfrm>
          <a:prstGeom prst="rect">
            <a:avLst/>
          </a:prstGeom>
          <a:noFill/>
          <a:ln>
            <a:noFill/>
          </a:ln>
        </p:spPr>
        <p:txBody>
          <a:bodyPr anchorCtr="0" anchor="b" bIns="46650" lIns="93325" spcFirstLastPara="1" rIns="93325" wrap="square" tIns="46650">
            <a:noAutofit/>
          </a:bodyPr>
          <a:lstStyle/>
          <a:p>
            <a:pPr indent="0" lvl="0" marL="0" marR="0" rtl="0" algn="r">
              <a:spcBef>
                <a:spcPts val="0"/>
              </a:spcBef>
              <a:spcAft>
                <a:spcPts val="0"/>
              </a:spcAft>
              <a:buNone/>
            </a:pPr>
            <a:fld id="{00000000-1234-1234-1234-123412341234}" type="slidenum">
              <a:rPr lang="en-US" sz="1200">
                <a:solidFill>
                  <a:schemeClr val="dk1"/>
                </a:solidFill>
                <a:latin typeface="Times New Roman"/>
                <a:ea typeface="Times New Roman"/>
                <a:cs typeface="Times New Roman"/>
                <a:sym typeface="Times New Roman"/>
              </a:rPr>
              <a:t>‹#›</a:t>
            </a:fld>
            <a:endParaRPr sz="1200">
              <a:solidFill>
                <a:schemeClr val="dk1"/>
              </a:solidFill>
              <a:latin typeface="Times New Roman"/>
              <a:ea typeface="Times New Roman"/>
              <a:cs typeface="Times New Roman"/>
              <a:sym typeface="Times New Roman"/>
            </a:endParaRPr>
          </a:p>
        </p:txBody>
      </p:sp>
      <p:sp>
        <p:nvSpPr>
          <p:cNvPr id="176" name="Google Shape;176;p17:notes"/>
          <p:cNvSpPr/>
          <p:nvPr>
            <p:ph idx="2" type="sldImg"/>
          </p:nvPr>
        </p:nvSpPr>
        <p:spPr>
          <a:xfrm>
            <a:off x="1187450" y="700088"/>
            <a:ext cx="4652963" cy="3489325"/>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7" name="Google Shape;177;p17:notes"/>
          <p:cNvSpPr txBox="1"/>
          <p:nvPr>
            <p:ph idx="1" type="body"/>
          </p:nvPr>
        </p:nvSpPr>
        <p:spPr>
          <a:xfrm>
            <a:off x="933450" y="4422775"/>
            <a:ext cx="5159375" cy="4189413"/>
          </a:xfrm>
          <a:prstGeom prst="rect">
            <a:avLst/>
          </a:prstGeom>
          <a:noFill/>
          <a:ln>
            <a:noFill/>
          </a:ln>
        </p:spPr>
        <p:txBody>
          <a:bodyPr anchorCtr="0" anchor="t" bIns="46650" lIns="93325" spcFirstLastPara="1" rIns="93325" wrap="square" tIns="46650">
            <a:noAutofit/>
          </a:bodyPr>
          <a:lstStyle/>
          <a:p>
            <a:pPr indent="0" lvl="0" marL="0" marR="0" rtl="0" algn="l">
              <a:spcBef>
                <a:spcPts val="0"/>
              </a:spcBef>
              <a:spcAft>
                <a:spcPts val="0"/>
              </a:spcAft>
              <a:buNone/>
            </a:pPr>
            <a:r>
              <a:rPr b="0" i="0" lang="en-US" sz="1200" u="none" cap="none" strike="noStrike">
                <a:solidFill>
                  <a:schemeClr val="dk1"/>
                </a:solidFill>
                <a:latin typeface="Arial"/>
                <a:ea typeface="Arial"/>
                <a:cs typeface="Arial"/>
                <a:sym typeface="Arial"/>
              </a:rPr>
              <a:t>Has an estimate of the cost and schedule to implement the system architecture been developed?</a:t>
            </a:r>
            <a:endParaRPr/>
          </a:p>
          <a:p>
            <a:pPr indent="0" lvl="0" marL="0" marR="0" rtl="0" algn="l">
              <a:spcBef>
                <a:spcPts val="360"/>
              </a:spcBef>
              <a:spcAft>
                <a:spcPts val="0"/>
              </a:spcAft>
              <a:buNone/>
            </a:pPr>
            <a:r>
              <a:rPr b="0" i="0" lang="en-US" sz="1200" u="none" cap="none" strike="noStrike">
                <a:solidFill>
                  <a:schemeClr val="dk1"/>
                </a:solidFill>
                <a:latin typeface="Arial"/>
                <a:ea typeface="Arial"/>
                <a:cs typeface="Arial"/>
                <a:sym typeface="Arial"/>
              </a:rPr>
              <a:t>Are the costs and schedule estimates based on historical data?</a:t>
            </a:r>
            <a:endParaRPr/>
          </a:p>
          <a:p>
            <a:pPr indent="0" lvl="0" marL="0" marR="0" rtl="0" algn="l">
              <a:spcBef>
                <a:spcPts val="360"/>
              </a:spcBef>
              <a:spcAft>
                <a:spcPts val="0"/>
              </a:spcAft>
              <a:buNone/>
            </a:pPr>
            <a:r>
              <a:rPr b="0" i="0" lang="en-US" sz="1200" u="none" cap="none" strike="noStrike">
                <a:solidFill>
                  <a:schemeClr val="dk1"/>
                </a:solidFill>
                <a:latin typeface="Arial"/>
                <a:ea typeface="Arial"/>
                <a:cs typeface="Arial"/>
                <a:sym typeface="Arial"/>
              </a:rPr>
              <a:t>Are the estimated costs and schedule adequate to implement the system architecture?</a:t>
            </a:r>
            <a:endParaRPr/>
          </a:p>
          <a:p>
            <a:pPr indent="0" lvl="0" marL="0" marR="0" rtl="0" algn="l">
              <a:spcBef>
                <a:spcPts val="360"/>
              </a:spcBef>
              <a:spcAft>
                <a:spcPts val="0"/>
              </a:spcAft>
              <a:buNone/>
            </a:pPr>
            <a:r>
              <a:rPr b="0" i="0" lang="en-US" sz="1200" u="none" cap="none" strike="noStrike">
                <a:solidFill>
                  <a:schemeClr val="dk1"/>
                </a:solidFill>
                <a:latin typeface="Arial"/>
                <a:ea typeface="Arial"/>
                <a:cs typeface="Arial"/>
                <a:sym typeface="Arial"/>
              </a:rPr>
              <a:t>Has the program team bought into the estimated cost and schedule?</a:t>
            </a:r>
            <a:endParaRPr b="1" i="0" sz="1200" u="none" cap="none" strike="noStrike">
              <a:solidFill>
                <a:schemeClr val="dk1"/>
              </a:solidFill>
              <a:latin typeface="Arial"/>
              <a:ea typeface="Arial"/>
              <a:cs typeface="Arial"/>
              <a:sym typeface="Arial"/>
            </a:endParaRPr>
          </a:p>
          <a:p>
            <a:pPr indent="0" lvl="0" marL="0" marR="0" rtl="0" algn="l">
              <a:spcBef>
                <a:spcPts val="360"/>
              </a:spcBef>
              <a:spcAft>
                <a:spcPts val="0"/>
              </a:spcAft>
              <a:buNone/>
            </a:pPr>
            <a:r>
              <a:t/>
            </a:r>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Google Shape;183;p18:notes"/>
          <p:cNvSpPr txBox="1"/>
          <p:nvPr>
            <p:ph idx="12" type="sldNum"/>
          </p:nvPr>
        </p:nvSpPr>
        <p:spPr>
          <a:xfrm>
            <a:off x="3984625" y="8848725"/>
            <a:ext cx="3041650" cy="463550"/>
          </a:xfrm>
          <a:prstGeom prst="rect">
            <a:avLst/>
          </a:prstGeom>
          <a:noFill/>
          <a:ln>
            <a:noFill/>
          </a:ln>
        </p:spPr>
        <p:txBody>
          <a:bodyPr anchorCtr="0" anchor="b" bIns="46650" lIns="93325" spcFirstLastPara="1" rIns="93325" wrap="square" tIns="46650">
            <a:noAutofit/>
          </a:bodyPr>
          <a:lstStyle/>
          <a:p>
            <a:pPr indent="0" lvl="0" marL="0" marR="0" rtl="0" algn="r">
              <a:spcBef>
                <a:spcPts val="0"/>
              </a:spcBef>
              <a:spcAft>
                <a:spcPts val="0"/>
              </a:spcAft>
              <a:buNone/>
            </a:pPr>
            <a:fld id="{00000000-1234-1234-1234-123412341234}" type="slidenum">
              <a:rPr lang="en-US" sz="1200">
                <a:solidFill>
                  <a:schemeClr val="dk1"/>
                </a:solidFill>
                <a:latin typeface="Times New Roman"/>
                <a:ea typeface="Times New Roman"/>
                <a:cs typeface="Times New Roman"/>
                <a:sym typeface="Times New Roman"/>
              </a:rPr>
              <a:t>‹#›</a:t>
            </a:fld>
            <a:endParaRPr sz="1200">
              <a:solidFill>
                <a:schemeClr val="dk1"/>
              </a:solidFill>
              <a:latin typeface="Times New Roman"/>
              <a:ea typeface="Times New Roman"/>
              <a:cs typeface="Times New Roman"/>
              <a:sym typeface="Times New Roman"/>
            </a:endParaRPr>
          </a:p>
        </p:txBody>
      </p:sp>
      <p:sp>
        <p:nvSpPr>
          <p:cNvPr id="184" name="Google Shape;184;p18:notes"/>
          <p:cNvSpPr/>
          <p:nvPr>
            <p:ph idx="2" type="sldImg"/>
          </p:nvPr>
        </p:nvSpPr>
        <p:spPr>
          <a:xfrm>
            <a:off x="1187450" y="700088"/>
            <a:ext cx="4652963" cy="3489325"/>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5" name="Google Shape;185;p18:notes"/>
          <p:cNvSpPr txBox="1"/>
          <p:nvPr>
            <p:ph idx="1" type="body"/>
          </p:nvPr>
        </p:nvSpPr>
        <p:spPr>
          <a:xfrm>
            <a:off x="933450" y="4422775"/>
            <a:ext cx="5159375" cy="4189413"/>
          </a:xfrm>
          <a:prstGeom prst="rect">
            <a:avLst/>
          </a:prstGeom>
          <a:noFill/>
          <a:ln>
            <a:noFill/>
          </a:ln>
        </p:spPr>
        <p:txBody>
          <a:bodyPr anchorCtr="0" anchor="t" bIns="46650" lIns="93325" spcFirstLastPara="1" rIns="93325" wrap="square" tIns="46650">
            <a:noAutofit/>
          </a:bodyPr>
          <a:lstStyle/>
          <a:p>
            <a:pPr indent="0" lvl="0" marL="0" marR="0" rtl="0" algn="l">
              <a:spcBef>
                <a:spcPts val="0"/>
              </a:spcBef>
              <a:spcAft>
                <a:spcPts val="0"/>
              </a:spcAft>
              <a:buNone/>
            </a:pPr>
            <a:r>
              <a:rPr b="1" i="0" lang="en-US" sz="1200" u="none" cap="none" strike="noStrike">
                <a:solidFill>
                  <a:schemeClr val="dk1"/>
                </a:solidFill>
                <a:latin typeface="Arial"/>
                <a:ea typeface="Arial"/>
                <a:cs typeface="Arial"/>
                <a:sym typeface="Arial"/>
              </a:rPr>
              <a:t>CheckList H-2379-4:</a:t>
            </a:r>
            <a:endParaRPr/>
          </a:p>
          <a:p>
            <a:pPr indent="0" lvl="0" marL="0" marR="0" rtl="0" algn="l">
              <a:spcBef>
                <a:spcPts val="360"/>
              </a:spcBef>
              <a:spcAft>
                <a:spcPts val="0"/>
              </a:spcAft>
              <a:buNone/>
            </a:pPr>
            <a:r>
              <a:rPr b="0" i="0" lang="en-US" sz="1200" u="none" cap="none" strike="noStrike">
                <a:solidFill>
                  <a:schemeClr val="dk1"/>
                </a:solidFill>
                <a:latin typeface="Arial"/>
                <a:ea typeface="Arial"/>
                <a:cs typeface="Arial"/>
                <a:sym typeface="Arial"/>
              </a:rPr>
              <a:t>Has a system performance analysis been performed?</a:t>
            </a:r>
            <a:endParaRPr/>
          </a:p>
          <a:p>
            <a:pPr indent="0" lvl="0" marL="0" marR="0" rtl="0" algn="l">
              <a:spcBef>
                <a:spcPts val="360"/>
              </a:spcBef>
              <a:spcAft>
                <a:spcPts val="0"/>
              </a:spcAft>
              <a:buNone/>
            </a:pPr>
            <a:r>
              <a:rPr b="0" i="0" lang="en-US" sz="1200" u="none" cap="none" strike="noStrike">
                <a:solidFill>
                  <a:schemeClr val="dk1"/>
                </a:solidFill>
                <a:latin typeface="Arial"/>
                <a:ea typeface="Arial"/>
                <a:cs typeface="Arial"/>
                <a:sym typeface="Arial"/>
              </a:rPr>
              <a:t>Does the architecture model and the performance analyses show that the system implementation is feasible?</a:t>
            </a:r>
            <a:endParaRPr/>
          </a:p>
          <a:p>
            <a:pPr indent="0" lvl="0" marL="0" marR="0" rtl="0" algn="l">
              <a:spcBef>
                <a:spcPts val="360"/>
              </a:spcBef>
              <a:spcAft>
                <a:spcPts val="0"/>
              </a:spcAft>
              <a:buNone/>
            </a:pPr>
            <a:r>
              <a:rPr b="0" i="0" lang="en-US" sz="1200" u="none" cap="none" strike="noStrike">
                <a:solidFill>
                  <a:schemeClr val="dk1"/>
                </a:solidFill>
                <a:latin typeface="Arial"/>
                <a:ea typeface="Arial"/>
                <a:cs typeface="Arial"/>
                <a:sym typeface="Arial"/>
              </a:rPr>
              <a:t>Has the program team bought into the system performance analysis?</a:t>
            </a:r>
            <a:endParaRPr/>
          </a:p>
          <a:p>
            <a:pPr indent="0" lvl="0" marL="0" marR="0" rtl="0" algn="l">
              <a:spcBef>
                <a:spcPts val="360"/>
              </a:spcBef>
              <a:spcAft>
                <a:spcPts val="0"/>
              </a:spcAft>
              <a:buNone/>
            </a:pPr>
            <a:r>
              <a:t/>
            </a:r>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0" name="Shape 190"/>
        <p:cNvGrpSpPr/>
        <p:nvPr/>
      </p:nvGrpSpPr>
      <p:grpSpPr>
        <a:xfrm>
          <a:off x="0" y="0"/>
          <a:ext cx="0" cy="0"/>
          <a:chOff x="0" y="0"/>
          <a:chExt cx="0" cy="0"/>
        </a:xfrm>
      </p:grpSpPr>
      <p:sp>
        <p:nvSpPr>
          <p:cNvPr id="191" name="Google Shape;191;p19:notes"/>
          <p:cNvSpPr txBox="1"/>
          <p:nvPr>
            <p:ph idx="12" type="sldNum"/>
          </p:nvPr>
        </p:nvSpPr>
        <p:spPr>
          <a:xfrm>
            <a:off x="3984625" y="8848725"/>
            <a:ext cx="3041650" cy="463550"/>
          </a:xfrm>
          <a:prstGeom prst="rect">
            <a:avLst/>
          </a:prstGeom>
          <a:noFill/>
          <a:ln>
            <a:noFill/>
          </a:ln>
        </p:spPr>
        <p:txBody>
          <a:bodyPr anchorCtr="0" anchor="b" bIns="46650" lIns="93325" spcFirstLastPara="1" rIns="93325" wrap="square" tIns="46650">
            <a:noAutofit/>
          </a:bodyPr>
          <a:lstStyle/>
          <a:p>
            <a:pPr indent="0" lvl="0" marL="0" marR="0" rtl="0" algn="r">
              <a:spcBef>
                <a:spcPts val="0"/>
              </a:spcBef>
              <a:spcAft>
                <a:spcPts val="0"/>
              </a:spcAft>
              <a:buNone/>
            </a:pPr>
            <a:fld id="{00000000-1234-1234-1234-123412341234}" type="slidenum">
              <a:rPr lang="en-US" sz="1200">
                <a:solidFill>
                  <a:schemeClr val="dk1"/>
                </a:solidFill>
                <a:latin typeface="Times New Roman"/>
                <a:ea typeface="Times New Roman"/>
                <a:cs typeface="Times New Roman"/>
                <a:sym typeface="Times New Roman"/>
              </a:rPr>
              <a:t>‹#›</a:t>
            </a:fld>
            <a:endParaRPr sz="1200">
              <a:solidFill>
                <a:schemeClr val="dk1"/>
              </a:solidFill>
              <a:latin typeface="Times New Roman"/>
              <a:ea typeface="Times New Roman"/>
              <a:cs typeface="Times New Roman"/>
              <a:sym typeface="Times New Roman"/>
            </a:endParaRPr>
          </a:p>
        </p:txBody>
      </p:sp>
      <p:sp>
        <p:nvSpPr>
          <p:cNvPr id="192" name="Google Shape;192;p19:notes"/>
          <p:cNvSpPr/>
          <p:nvPr>
            <p:ph idx="2" type="sldImg"/>
          </p:nvPr>
        </p:nvSpPr>
        <p:spPr>
          <a:xfrm>
            <a:off x="1187450" y="700088"/>
            <a:ext cx="4652963" cy="3489325"/>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3" name="Google Shape;193;p19:notes"/>
          <p:cNvSpPr txBox="1"/>
          <p:nvPr>
            <p:ph idx="1" type="body"/>
          </p:nvPr>
        </p:nvSpPr>
        <p:spPr>
          <a:xfrm>
            <a:off x="933450" y="4422775"/>
            <a:ext cx="5159375" cy="4189413"/>
          </a:xfrm>
          <a:prstGeom prst="rect">
            <a:avLst/>
          </a:prstGeom>
          <a:noFill/>
          <a:ln>
            <a:noFill/>
          </a:ln>
        </p:spPr>
        <p:txBody>
          <a:bodyPr anchorCtr="0" anchor="t" bIns="46650" lIns="93325" spcFirstLastPara="1" rIns="93325" wrap="square" tIns="46650">
            <a:noAutofit/>
          </a:bodyPr>
          <a:lstStyle/>
          <a:p>
            <a:pPr indent="0" lvl="0" marL="0" marR="0" rtl="0" algn="l">
              <a:spcBef>
                <a:spcPts val="0"/>
              </a:spcBef>
              <a:spcAft>
                <a:spcPts val="0"/>
              </a:spcAft>
              <a:buNone/>
            </a:pPr>
            <a:r>
              <a:rPr b="0" i="0" lang="en-US" sz="1200" u="none" cap="none" strike="noStrike">
                <a:solidFill>
                  <a:schemeClr val="dk1"/>
                </a:solidFill>
                <a:latin typeface="Arial"/>
                <a:ea typeface="Arial"/>
                <a:cs typeface="Arial"/>
                <a:sym typeface="Arial"/>
              </a:rPr>
              <a:t>Has an estimate of the cost and schedule to implement the system architecture been developed?</a:t>
            </a:r>
            <a:endParaRPr/>
          </a:p>
          <a:p>
            <a:pPr indent="0" lvl="0" marL="0" marR="0" rtl="0" algn="l">
              <a:spcBef>
                <a:spcPts val="360"/>
              </a:spcBef>
              <a:spcAft>
                <a:spcPts val="0"/>
              </a:spcAft>
              <a:buNone/>
            </a:pPr>
            <a:r>
              <a:rPr b="0" i="0" lang="en-US" sz="1200" u="none" cap="none" strike="noStrike">
                <a:solidFill>
                  <a:schemeClr val="dk1"/>
                </a:solidFill>
                <a:latin typeface="Arial"/>
                <a:ea typeface="Arial"/>
                <a:cs typeface="Arial"/>
                <a:sym typeface="Arial"/>
              </a:rPr>
              <a:t>Are the costs and schedule estimates based on historical data?</a:t>
            </a:r>
            <a:endParaRPr/>
          </a:p>
          <a:p>
            <a:pPr indent="0" lvl="0" marL="0" marR="0" rtl="0" algn="l">
              <a:spcBef>
                <a:spcPts val="360"/>
              </a:spcBef>
              <a:spcAft>
                <a:spcPts val="0"/>
              </a:spcAft>
              <a:buNone/>
            </a:pPr>
            <a:r>
              <a:rPr b="0" i="0" lang="en-US" sz="1200" u="none" cap="none" strike="noStrike">
                <a:solidFill>
                  <a:schemeClr val="dk1"/>
                </a:solidFill>
                <a:latin typeface="Arial"/>
                <a:ea typeface="Arial"/>
                <a:cs typeface="Arial"/>
                <a:sym typeface="Arial"/>
              </a:rPr>
              <a:t>Are the estimated costs and schedule adequate to implement the system architecture?</a:t>
            </a:r>
            <a:endParaRPr/>
          </a:p>
          <a:p>
            <a:pPr indent="0" lvl="0" marL="0" marR="0" rtl="0" algn="l">
              <a:spcBef>
                <a:spcPts val="360"/>
              </a:spcBef>
              <a:spcAft>
                <a:spcPts val="0"/>
              </a:spcAft>
              <a:buNone/>
            </a:pPr>
            <a:r>
              <a:rPr b="0" i="0" lang="en-US" sz="1200" u="none" cap="none" strike="noStrike">
                <a:solidFill>
                  <a:schemeClr val="dk1"/>
                </a:solidFill>
                <a:latin typeface="Arial"/>
                <a:ea typeface="Arial"/>
                <a:cs typeface="Arial"/>
                <a:sym typeface="Arial"/>
              </a:rPr>
              <a:t>Has the program team bought into the estimated cost and schedule?</a:t>
            </a:r>
            <a:endParaRPr b="1" i="0" sz="1200" u="none" cap="none" strike="noStrike">
              <a:solidFill>
                <a:schemeClr val="dk1"/>
              </a:solidFill>
              <a:latin typeface="Arial"/>
              <a:ea typeface="Arial"/>
              <a:cs typeface="Arial"/>
              <a:sym typeface="Arial"/>
            </a:endParaRPr>
          </a:p>
          <a:p>
            <a:pPr indent="0" lvl="0" marL="0" marR="0" rtl="0" algn="l">
              <a:spcBef>
                <a:spcPts val="360"/>
              </a:spcBef>
              <a:spcAft>
                <a:spcPts val="0"/>
              </a:spcAft>
              <a:buNone/>
            </a:pPr>
            <a:r>
              <a:t/>
            </a:r>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Google Shape;200;p20:notes"/>
          <p:cNvSpPr txBox="1"/>
          <p:nvPr>
            <p:ph idx="12" type="sldNum"/>
          </p:nvPr>
        </p:nvSpPr>
        <p:spPr>
          <a:xfrm>
            <a:off x="3984625" y="8848725"/>
            <a:ext cx="3041650" cy="463550"/>
          </a:xfrm>
          <a:prstGeom prst="rect">
            <a:avLst/>
          </a:prstGeom>
          <a:noFill/>
          <a:ln>
            <a:noFill/>
          </a:ln>
        </p:spPr>
        <p:txBody>
          <a:bodyPr anchorCtr="0" anchor="b" bIns="46650" lIns="93325" spcFirstLastPara="1" rIns="93325" wrap="square" tIns="46650">
            <a:noAutofit/>
          </a:bodyPr>
          <a:lstStyle/>
          <a:p>
            <a:pPr indent="0" lvl="0" marL="0" marR="0" rtl="0" algn="r">
              <a:spcBef>
                <a:spcPts val="0"/>
              </a:spcBef>
              <a:spcAft>
                <a:spcPts val="0"/>
              </a:spcAft>
              <a:buNone/>
            </a:pPr>
            <a:fld id="{00000000-1234-1234-1234-123412341234}" type="slidenum">
              <a:rPr lang="en-US" sz="1200">
                <a:solidFill>
                  <a:schemeClr val="dk1"/>
                </a:solidFill>
                <a:latin typeface="Times New Roman"/>
                <a:ea typeface="Times New Roman"/>
                <a:cs typeface="Times New Roman"/>
                <a:sym typeface="Times New Roman"/>
              </a:rPr>
              <a:t>‹#›</a:t>
            </a:fld>
            <a:endParaRPr sz="1200">
              <a:solidFill>
                <a:schemeClr val="dk1"/>
              </a:solidFill>
              <a:latin typeface="Times New Roman"/>
              <a:ea typeface="Times New Roman"/>
              <a:cs typeface="Times New Roman"/>
              <a:sym typeface="Times New Roman"/>
            </a:endParaRPr>
          </a:p>
        </p:txBody>
      </p:sp>
      <p:sp>
        <p:nvSpPr>
          <p:cNvPr id="201" name="Google Shape;201;p20:notes"/>
          <p:cNvSpPr/>
          <p:nvPr>
            <p:ph idx="2" type="sldImg"/>
          </p:nvPr>
        </p:nvSpPr>
        <p:spPr>
          <a:xfrm>
            <a:off x="1187450" y="700088"/>
            <a:ext cx="4652963" cy="3489325"/>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2" name="Google Shape;202;p20:notes"/>
          <p:cNvSpPr txBox="1"/>
          <p:nvPr>
            <p:ph idx="1" type="body"/>
          </p:nvPr>
        </p:nvSpPr>
        <p:spPr>
          <a:xfrm>
            <a:off x="933450" y="4422775"/>
            <a:ext cx="5159375" cy="4189413"/>
          </a:xfrm>
          <a:prstGeom prst="rect">
            <a:avLst/>
          </a:prstGeom>
          <a:noFill/>
          <a:ln>
            <a:noFill/>
          </a:ln>
        </p:spPr>
        <p:txBody>
          <a:bodyPr anchorCtr="0" anchor="t" bIns="46650" lIns="93325" spcFirstLastPara="1" rIns="93325" wrap="square" tIns="46650">
            <a:noAutofit/>
          </a:bodyPr>
          <a:lstStyle/>
          <a:p>
            <a:pPr indent="0" lvl="0" marL="0" marR="0" rtl="0" algn="l">
              <a:spcBef>
                <a:spcPts val="0"/>
              </a:spcBef>
              <a:spcAft>
                <a:spcPts val="0"/>
              </a:spcAft>
              <a:buNone/>
            </a:pPr>
            <a:r>
              <a:rPr b="0" i="0" lang="en-US" sz="1200" u="none" cap="none" strike="noStrike">
                <a:solidFill>
                  <a:schemeClr val="dk1"/>
                </a:solidFill>
                <a:latin typeface="Arial"/>
                <a:ea typeface="Arial"/>
                <a:cs typeface="Arial"/>
                <a:sym typeface="Arial"/>
              </a:rPr>
              <a:t>Each Produced Plan should have a summary brief</a:t>
            </a:r>
            <a:endParaRPr/>
          </a:p>
          <a:p>
            <a:pPr indent="0" lvl="0" marL="0" marR="0" rtl="0" algn="l">
              <a:spcBef>
                <a:spcPts val="360"/>
              </a:spcBef>
              <a:spcAft>
                <a:spcPts val="0"/>
              </a:spcAft>
              <a:buNone/>
            </a:pPr>
            <a:r>
              <a:rPr b="0" i="0" lang="en-US" sz="1200" u="none" cap="none" strike="noStrike">
                <a:solidFill>
                  <a:schemeClr val="dk1"/>
                </a:solidFill>
                <a:latin typeface="Arial"/>
                <a:ea typeface="Arial"/>
                <a:cs typeface="Arial"/>
                <a:sym typeface="Arial"/>
              </a:rPr>
              <a:t>	Point out connections/links to design</a:t>
            </a:r>
            <a:endParaRPr/>
          </a:p>
          <a:p>
            <a:pPr indent="0" lvl="0" marL="0" marR="0" rtl="0" algn="l">
              <a:spcBef>
                <a:spcPts val="360"/>
              </a:spcBef>
              <a:spcAft>
                <a:spcPts val="0"/>
              </a:spcAft>
              <a:buNone/>
            </a:pPr>
            <a:r>
              <a:rPr b="0" i="0" lang="en-US" sz="1200" u="none" cap="none" strike="noStrike">
                <a:solidFill>
                  <a:schemeClr val="dk1"/>
                </a:solidFill>
                <a:latin typeface="Arial"/>
                <a:ea typeface="Arial"/>
                <a:cs typeface="Arial"/>
                <a:sym typeface="Arial"/>
              </a:rPr>
              <a:t>	Identify and brief in greater detail any significant plans that address Program or Customer Concerns (Areas of Interest) or Risks</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 name="Shape 45"/>
        <p:cNvGrpSpPr/>
        <p:nvPr/>
      </p:nvGrpSpPr>
      <p:grpSpPr>
        <a:xfrm>
          <a:off x="0" y="0"/>
          <a:ext cx="0" cy="0"/>
          <a:chOff x="0" y="0"/>
          <a:chExt cx="0" cy="0"/>
        </a:xfrm>
      </p:grpSpPr>
      <p:sp>
        <p:nvSpPr>
          <p:cNvPr id="46" name="Google Shape;46;p2:notes"/>
          <p:cNvSpPr txBox="1"/>
          <p:nvPr>
            <p:ph idx="12" type="sldNum"/>
          </p:nvPr>
        </p:nvSpPr>
        <p:spPr>
          <a:xfrm>
            <a:off x="3984625" y="8848725"/>
            <a:ext cx="3041650" cy="463550"/>
          </a:xfrm>
          <a:prstGeom prst="rect">
            <a:avLst/>
          </a:prstGeom>
          <a:noFill/>
          <a:ln>
            <a:noFill/>
          </a:ln>
        </p:spPr>
        <p:txBody>
          <a:bodyPr anchorCtr="0" anchor="b" bIns="46650" lIns="93325" spcFirstLastPara="1" rIns="93325" wrap="square" tIns="4665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Times New Roman"/>
                <a:ea typeface="Times New Roman"/>
                <a:cs typeface="Times New Roman"/>
                <a:sym typeface="Times New Roman"/>
              </a:rPr>
              <a:t>‹#›</a:t>
            </a:fld>
            <a:endParaRPr b="0" i="0" sz="1200" u="none" cap="none" strike="noStrike">
              <a:solidFill>
                <a:schemeClr val="dk1"/>
              </a:solidFill>
              <a:latin typeface="Times New Roman"/>
              <a:ea typeface="Times New Roman"/>
              <a:cs typeface="Times New Roman"/>
              <a:sym typeface="Times New Roman"/>
            </a:endParaRPr>
          </a:p>
        </p:txBody>
      </p:sp>
      <p:sp>
        <p:nvSpPr>
          <p:cNvPr id="47" name="Google Shape;47;p2:notes"/>
          <p:cNvSpPr/>
          <p:nvPr>
            <p:ph idx="2" type="sldImg"/>
          </p:nvPr>
        </p:nvSpPr>
        <p:spPr>
          <a:xfrm>
            <a:off x="1185863" y="698500"/>
            <a:ext cx="4654550" cy="3490913"/>
          </a:xfrm>
          <a:custGeom>
            <a:rect b="b" l="l" r="r" t="t"/>
            <a:pathLst>
              <a:path extrusionOk="0" h="120000" w="120000">
                <a:moveTo>
                  <a:pt x="0" y="0"/>
                </a:moveTo>
                <a:lnTo>
                  <a:pt x="120000" y="0"/>
                </a:lnTo>
                <a:lnTo>
                  <a:pt x="120000" y="120000"/>
                </a:lnTo>
                <a:lnTo>
                  <a:pt x="0" y="120000"/>
                </a:lnTo>
                <a:close/>
              </a:path>
            </a:pathLst>
          </a:custGeom>
          <a:noFill/>
          <a:ln>
            <a:noFill/>
          </a:ln>
        </p:spPr>
      </p:sp>
      <p:sp>
        <p:nvSpPr>
          <p:cNvPr id="48" name="Google Shape;48;p2:notes"/>
          <p:cNvSpPr txBox="1"/>
          <p:nvPr>
            <p:ph idx="1" type="body"/>
          </p:nvPr>
        </p:nvSpPr>
        <p:spPr>
          <a:xfrm>
            <a:off x="703263" y="4424363"/>
            <a:ext cx="5619750" cy="4189412"/>
          </a:xfrm>
          <a:prstGeom prst="rect">
            <a:avLst/>
          </a:prstGeom>
          <a:noFill/>
          <a:ln>
            <a:noFill/>
          </a:ln>
        </p:spPr>
        <p:txBody>
          <a:bodyPr anchorCtr="0" anchor="t" bIns="46650" lIns="93325" spcFirstLastPara="1" rIns="93325" wrap="square" tIns="46650">
            <a:noAutofit/>
          </a:bodyPr>
          <a:lstStyle/>
          <a:p>
            <a:pPr indent="0" lvl="0" marL="0" marR="0" rtl="0" algn="l">
              <a:spcBef>
                <a:spcPts val="0"/>
              </a:spcBef>
              <a:spcAft>
                <a:spcPts val="0"/>
              </a:spcAft>
              <a:buNone/>
            </a:pPr>
            <a:r>
              <a:rPr b="0" i="0" lang="en-US" sz="1200" u="none" cap="none" strike="noStrike">
                <a:solidFill>
                  <a:schemeClr val="dk1"/>
                </a:solidFill>
                <a:latin typeface="Arial"/>
                <a:ea typeface="Arial"/>
                <a:cs typeface="Arial"/>
                <a:sym typeface="Arial"/>
              </a:rPr>
              <a:t>Reference: Best Practice. </a:t>
            </a:r>
            <a:endParaRPr/>
          </a:p>
          <a:p>
            <a:pPr indent="0" lvl="0" marL="0" marR="0" rtl="0" algn="l">
              <a:spcBef>
                <a:spcPts val="360"/>
              </a:spcBef>
              <a:spcAft>
                <a:spcPts val="0"/>
              </a:spcAft>
              <a:buNone/>
            </a:pPr>
            <a:r>
              <a:rPr b="0" i="0" lang="en-US" sz="1200" u="none" cap="none" strike="noStrike">
                <a:solidFill>
                  <a:schemeClr val="dk1"/>
                </a:solidFill>
                <a:latin typeface="Arial"/>
                <a:ea typeface="Arial"/>
                <a:cs typeface="Arial"/>
                <a:sym typeface="Arial"/>
              </a:rPr>
              <a:t>Why: Set general expectations for this review, above those stipulated by command media or Customer. Prepare the committee for what they’re about to see. </a:t>
            </a:r>
            <a:endParaRPr/>
          </a:p>
          <a:p>
            <a:pPr indent="0" lvl="0" marL="0" marR="0" rtl="0" algn="l">
              <a:spcBef>
                <a:spcPts val="360"/>
              </a:spcBef>
              <a:spcAft>
                <a:spcPts val="0"/>
              </a:spcAft>
              <a:buNone/>
            </a:pPr>
            <a:r>
              <a:rPr b="0" i="0" lang="en-US" sz="1200" u="none" cap="none" strike="noStrike">
                <a:solidFill>
                  <a:schemeClr val="dk1"/>
                </a:solidFill>
                <a:latin typeface="Arial"/>
                <a:ea typeface="Arial"/>
                <a:cs typeface="Arial"/>
                <a:sym typeface="Arial"/>
              </a:rPr>
              <a:t>Instructions: List any major topics not included. Any deletions that will be obvious to the reviewer need not be included here. Take Away is to remind the Review preparer what his task is, and can be removed if desired.</a:t>
            </a:r>
            <a:endParaRPr/>
          </a:p>
          <a:p>
            <a:pPr indent="0" lvl="0" marL="0" marR="0" rtl="0" algn="l">
              <a:spcBef>
                <a:spcPts val="360"/>
              </a:spcBef>
              <a:spcAft>
                <a:spcPts val="0"/>
              </a:spcAft>
              <a:buNone/>
            </a:pPr>
            <a:r>
              <a:t/>
            </a:r>
            <a:endParaRPr b="0" i="0" sz="1200" u="none" cap="none" strike="noStrike">
              <a:solidFill>
                <a:schemeClr val="dk1"/>
              </a:solidFill>
              <a:latin typeface="Arial"/>
              <a:ea typeface="Arial"/>
              <a:cs typeface="Arial"/>
              <a:sym typeface="Arial"/>
            </a:endParaRPr>
          </a:p>
          <a:p>
            <a:pPr indent="0" lvl="0" marL="0" marR="0" rtl="0" algn="l">
              <a:spcBef>
                <a:spcPts val="360"/>
              </a:spcBef>
              <a:spcAft>
                <a:spcPts val="0"/>
              </a:spcAft>
              <a:buNone/>
            </a:pPr>
            <a:r>
              <a:rPr b="0" i="0" lang="en-US" sz="1200" u="none" cap="none" strike="noStrike">
                <a:solidFill>
                  <a:schemeClr val="dk1"/>
                </a:solidFill>
                <a:latin typeface="Arial"/>
                <a:ea typeface="Arial"/>
                <a:cs typeface="Arial"/>
                <a:sym typeface="Arial"/>
              </a:rPr>
              <a:t>Special points, weaknesses, critical issue, etc. should be pointed out here before the review starts. Call the reviewer’s attention to key points. Prime the audience as to how well the team has done.</a:t>
            </a:r>
            <a:endParaRPr/>
          </a:p>
          <a:p>
            <a:pPr indent="0" lvl="0" marL="0" marR="0" rtl="0" algn="l">
              <a:spcBef>
                <a:spcPts val="360"/>
              </a:spcBef>
              <a:spcAft>
                <a:spcPts val="0"/>
              </a:spcAft>
              <a:buNone/>
            </a:pPr>
            <a:r>
              <a:t/>
            </a:r>
            <a:endParaRPr b="0" i="0" sz="1200" u="none" cap="none" strike="noStrike">
              <a:solidFill>
                <a:schemeClr val="dk1"/>
              </a:solidFill>
              <a:latin typeface="Arial"/>
              <a:ea typeface="Arial"/>
              <a:cs typeface="Arial"/>
              <a:sym typeface="Arial"/>
            </a:endParaRPr>
          </a:p>
          <a:p>
            <a:pPr indent="0" lvl="0" marL="0" marR="0" rtl="0" algn="l">
              <a:spcBef>
                <a:spcPts val="360"/>
              </a:spcBef>
              <a:spcAft>
                <a:spcPts val="0"/>
              </a:spcAft>
              <a:buNone/>
            </a:pPr>
            <a:r>
              <a:t/>
            </a:r>
            <a:endParaRPr b="0" i="0" sz="1200" u="none" cap="none" strike="noStrike">
              <a:solidFill>
                <a:schemeClr val="dk1"/>
              </a:solidFill>
              <a:latin typeface="Arial"/>
              <a:ea typeface="Arial"/>
              <a:cs typeface="Arial"/>
              <a:sym typeface="Arial"/>
            </a:endParaRPr>
          </a:p>
          <a:p>
            <a:pPr indent="0" lvl="0" marL="0" marR="0" rtl="0" algn="l">
              <a:spcBef>
                <a:spcPts val="360"/>
              </a:spcBef>
              <a:spcAft>
                <a:spcPts val="0"/>
              </a:spcAft>
              <a:buNone/>
            </a:pPr>
            <a:r>
              <a:t/>
            </a:r>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4" name="Shape 54"/>
        <p:cNvGrpSpPr/>
        <p:nvPr/>
      </p:nvGrpSpPr>
      <p:grpSpPr>
        <a:xfrm>
          <a:off x="0" y="0"/>
          <a:ext cx="0" cy="0"/>
          <a:chOff x="0" y="0"/>
          <a:chExt cx="0" cy="0"/>
        </a:xfrm>
      </p:grpSpPr>
      <p:sp>
        <p:nvSpPr>
          <p:cNvPr id="55" name="Google Shape;55;p3:notes"/>
          <p:cNvSpPr txBox="1"/>
          <p:nvPr>
            <p:ph idx="12" type="sldNum"/>
          </p:nvPr>
        </p:nvSpPr>
        <p:spPr>
          <a:xfrm>
            <a:off x="3984625" y="8848725"/>
            <a:ext cx="3041650" cy="463550"/>
          </a:xfrm>
          <a:prstGeom prst="rect">
            <a:avLst/>
          </a:prstGeom>
          <a:noFill/>
          <a:ln>
            <a:noFill/>
          </a:ln>
        </p:spPr>
        <p:txBody>
          <a:bodyPr anchorCtr="0" anchor="b" bIns="46650" lIns="93325" spcFirstLastPara="1" rIns="93325" wrap="square" tIns="4665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Times New Roman"/>
                <a:ea typeface="Times New Roman"/>
                <a:cs typeface="Times New Roman"/>
                <a:sym typeface="Times New Roman"/>
              </a:rPr>
              <a:t>‹#›</a:t>
            </a:fld>
            <a:endParaRPr b="0" i="0" sz="1200" u="none" cap="none" strike="noStrike">
              <a:solidFill>
                <a:schemeClr val="dk1"/>
              </a:solidFill>
              <a:latin typeface="Times New Roman"/>
              <a:ea typeface="Times New Roman"/>
              <a:cs typeface="Times New Roman"/>
              <a:sym typeface="Times New Roman"/>
            </a:endParaRPr>
          </a:p>
        </p:txBody>
      </p:sp>
      <p:sp>
        <p:nvSpPr>
          <p:cNvPr id="56" name="Google Shape;56;p3:notes"/>
          <p:cNvSpPr/>
          <p:nvPr>
            <p:ph idx="2" type="sldImg"/>
          </p:nvPr>
        </p:nvSpPr>
        <p:spPr>
          <a:xfrm>
            <a:off x="1187450" y="700088"/>
            <a:ext cx="4652963" cy="3489325"/>
          </a:xfrm>
          <a:custGeom>
            <a:rect b="b" l="l" r="r" t="t"/>
            <a:pathLst>
              <a:path extrusionOk="0" h="120000" w="120000">
                <a:moveTo>
                  <a:pt x="0" y="0"/>
                </a:moveTo>
                <a:lnTo>
                  <a:pt x="120000" y="0"/>
                </a:lnTo>
                <a:lnTo>
                  <a:pt x="120000" y="120000"/>
                </a:lnTo>
                <a:lnTo>
                  <a:pt x="0" y="120000"/>
                </a:lnTo>
                <a:close/>
              </a:path>
            </a:pathLst>
          </a:custGeom>
          <a:noFill/>
          <a:ln>
            <a:noFill/>
          </a:ln>
        </p:spPr>
      </p:sp>
      <p:sp>
        <p:nvSpPr>
          <p:cNvPr id="57" name="Google Shape;57;p3:notes"/>
          <p:cNvSpPr txBox="1"/>
          <p:nvPr>
            <p:ph idx="1" type="body"/>
          </p:nvPr>
        </p:nvSpPr>
        <p:spPr>
          <a:xfrm>
            <a:off x="933450" y="4422775"/>
            <a:ext cx="5159375" cy="4189413"/>
          </a:xfrm>
          <a:prstGeom prst="rect">
            <a:avLst/>
          </a:prstGeom>
          <a:noFill/>
          <a:ln>
            <a:noFill/>
          </a:ln>
        </p:spPr>
        <p:txBody>
          <a:bodyPr anchorCtr="0" anchor="t" bIns="46650" lIns="93325" spcFirstLastPara="1" rIns="93325" wrap="square" tIns="46650">
            <a:noAutofit/>
          </a:bodyPr>
          <a:lstStyle/>
          <a:p>
            <a:pPr indent="0" lvl="0" marL="0" marR="0" rtl="0" algn="l">
              <a:spcBef>
                <a:spcPts val="0"/>
              </a:spcBef>
              <a:spcAft>
                <a:spcPts val="0"/>
              </a:spcAft>
              <a:buNone/>
            </a:pPr>
            <a:r>
              <a:t/>
            </a:r>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p4:notes"/>
          <p:cNvSpPr txBox="1"/>
          <p:nvPr>
            <p:ph idx="12" type="sldNum"/>
          </p:nvPr>
        </p:nvSpPr>
        <p:spPr>
          <a:xfrm>
            <a:off x="3984625" y="8848725"/>
            <a:ext cx="3041650" cy="463550"/>
          </a:xfrm>
          <a:prstGeom prst="rect">
            <a:avLst/>
          </a:prstGeom>
          <a:noFill/>
          <a:ln>
            <a:noFill/>
          </a:ln>
        </p:spPr>
        <p:txBody>
          <a:bodyPr anchorCtr="0" anchor="b" bIns="46650" lIns="93325" spcFirstLastPara="1" rIns="93325" wrap="square" tIns="46650">
            <a:noAutofit/>
          </a:bodyPr>
          <a:lstStyle/>
          <a:p>
            <a:pPr indent="0" lvl="0" marL="0" marR="0" rtl="0" algn="r">
              <a:spcBef>
                <a:spcPts val="0"/>
              </a:spcBef>
              <a:spcAft>
                <a:spcPts val="0"/>
              </a:spcAft>
              <a:buNone/>
            </a:pPr>
            <a:fld id="{00000000-1234-1234-1234-123412341234}" type="slidenum">
              <a:rPr lang="en-US" sz="1200">
                <a:solidFill>
                  <a:schemeClr val="dk1"/>
                </a:solidFill>
                <a:latin typeface="Times New Roman"/>
                <a:ea typeface="Times New Roman"/>
                <a:cs typeface="Times New Roman"/>
                <a:sym typeface="Times New Roman"/>
              </a:rPr>
              <a:t>‹#›</a:t>
            </a:fld>
            <a:endParaRPr sz="1200">
              <a:solidFill>
                <a:schemeClr val="dk1"/>
              </a:solidFill>
              <a:latin typeface="Times New Roman"/>
              <a:ea typeface="Times New Roman"/>
              <a:cs typeface="Times New Roman"/>
              <a:sym typeface="Times New Roman"/>
            </a:endParaRPr>
          </a:p>
        </p:txBody>
      </p:sp>
      <p:sp>
        <p:nvSpPr>
          <p:cNvPr id="64" name="Google Shape;64;p4:notes"/>
          <p:cNvSpPr/>
          <p:nvPr>
            <p:ph idx="2" type="sldImg"/>
          </p:nvPr>
        </p:nvSpPr>
        <p:spPr>
          <a:xfrm>
            <a:off x="1187450" y="700088"/>
            <a:ext cx="4652963" cy="3489325"/>
          </a:xfrm>
          <a:custGeom>
            <a:rect b="b" l="l" r="r" t="t"/>
            <a:pathLst>
              <a:path extrusionOk="0" h="120000" w="120000">
                <a:moveTo>
                  <a:pt x="0" y="0"/>
                </a:moveTo>
                <a:lnTo>
                  <a:pt x="120000" y="0"/>
                </a:lnTo>
                <a:lnTo>
                  <a:pt x="120000" y="120000"/>
                </a:lnTo>
                <a:lnTo>
                  <a:pt x="0" y="120000"/>
                </a:lnTo>
                <a:close/>
              </a:path>
            </a:pathLst>
          </a:custGeom>
          <a:noFill/>
          <a:ln>
            <a:noFill/>
          </a:ln>
        </p:spPr>
      </p:sp>
      <p:sp>
        <p:nvSpPr>
          <p:cNvPr id="65" name="Google Shape;65;p4:notes"/>
          <p:cNvSpPr txBox="1"/>
          <p:nvPr>
            <p:ph idx="1" type="body"/>
          </p:nvPr>
        </p:nvSpPr>
        <p:spPr>
          <a:xfrm>
            <a:off x="933450" y="4422775"/>
            <a:ext cx="5159375" cy="4189413"/>
          </a:xfrm>
          <a:prstGeom prst="rect">
            <a:avLst/>
          </a:prstGeom>
          <a:noFill/>
          <a:ln>
            <a:noFill/>
          </a:ln>
        </p:spPr>
        <p:txBody>
          <a:bodyPr anchorCtr="0" anchor="t" bIns="46650" lIns="93325" spcFirstLastPara="1" rIns="93325" wrap="square" tIns="46650">
            <a:noAutofit/>
          </a:bodyPr>
          <a:lstStyle/>
          <a:p>
            <a:pPr indent="0" lvl="0" marL="0" marR="0" rtl="0" algn="l">
              <a:spcBef>
                <a:spcPts val="0"/>
              </a:spcBef>
              <a:spcAft>
                <a:spcPts val="0"/>
              </a:spcAft>
              <a:buNone/>
            </a:pPr>
            <a:r>
              <a:t/>
            </a:r>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Google Shape;84;p5:notes"/>
          <p:cNvSpPr txBox="1"/>
          <p:nvPr>
            <p:ph idx="12" type="sldNum"/>
          </p:nvPr>
        </p:nvSpPr>
        <p:spPr>
          <a:xfrm>
            <a:off x="3984625" y="8848725"/>
            <a:ext cx="3041650" cy="463550"/>
          </a:xfrm>
          <a:prstGeom prst="rect">
            <a:avLst/>
          </a:prstGeom>
          <a:noFill/>
          <a:ln>
            <a:noFill/>
          </a:ln>
        </p:spPr>
        <p:txBody>
          <a:bodyPr anchorCtr="0" anchor="b" bIns="46650" lIns="93325" spcFirstLastPara="1" rIns="93325" wrap="square" tIns="46650">
            <a:noAutofit/>
          </a:bodyPr>
          <a:lstStyle/>
          <a:p>
            <a:pPr indent="0" lvl="0" marL="0" marR="0" rtl="0" algn="r">
              <a:spcBef>
                <a:spcPts val="0"/>
              </a:spcBef>
              <a:spcAft>
                <a:spcPts val="0"/>
              </a:spcAft>
              <a:buNone/>
            </a:pPr>
            <a:fld id="{00000000-1234-1234-1234-123412341234}" type="slidenum">
              <a:rPr lang="en-US" sz="1200">
                <a:solidFill>
                  <a:schemeClr val="dk1"/>
                </a:solidFill>
                <a:latin typeface="Times New Roman"/>
                <a:ea typeface="Times New Roman"/>
                <a:cs typeface="Times New Roman"/>
                <a:sym typeface="Times New Roman"/>
              </a:rPr>
              <a:t>‹#›</a:t>
            </a:fld>
            <a:endParaRPr sz="1200">
              <a:solidFill>
                <a:schemeClr val="dk1"/>
              </a:solidFill>
              <a:latin typeface="Times New Roman"/>
              <a:ea typeface="Times New Roman"/>
              <a:cs typeface="Times New Roman"/>
              <a:sym typeface="Times New Roman"/>
            </a:endParaRPr>
          </a:p>
        </p:txBody>
      </p:sp>
      <p:sp>
        <p:nvSpPr>
          <p:cNvPr id="85" name="Google Shape;85;p5:notes"/>
          <p:cNvSpPr/>
          <p:nvPr>
            <p:ph idx="2" type="sldImg"/>
          </p:nvPr>
        </p:nvSpPr>
        <p:spPr>
          <a:xfrm>
            <a:off x="1185863" y="698500"/>
            <a:ext cx="4654550" cy="3490913"/>
          </a:xfrm>
          <a:custGeom>
            <a:rect b="b" l="l" r="r" t="t"/>
            <a:pathLst>
              <a:path extrusionOk="0" h="120000" w="120000">
                <a:moveTo>
                  <a:pt x="0" y="0"/>
                </a:moveTo>
                <a:lnTo>
                  <a:pt x="120000" y="0"/>
                </a:lnTo>
                <a:lnTo>
                  <a:pt x="120000" y="120000"/>
                </a:lnTo>
                <a:lnTo>
                  <a:pt x="0" y="120000"/>
                </a:lnTo>
                <a:close/>
              </a:path>
            </a:pathLst>
          </a:custGeom>
          <a:noFill/>
          <a:ln>
            <a:noFill/>
          </a:ln>
        </p:spPr>
      </p:sp>
      <p:sp>
        <p:nvSpPr>
          <p:cNvPr id="86" name="Google Shape;86;p5:notes"/>
          <p:cNvSpPr txBox="1"/>
          <p:nvPr>
            <p:ph idx="1" type="body"/>
          </p:nvPr>
        </p:nvSpPr>
        <p:spPr>
          <a:xfrm>
            <a:off x="703263" y="4424363"/>
            <a:ext cx="5619750" cy="4189412"/>
          </a:xfrm>
          <a:prstGeom prst="rect">
            <a:avLst/>
          </a:prstGeom>
          <a:noFill/>
          <a:ln>
            <a:noFill/>
          </a:ln>
        </p:spPr>
        <p:txBody>
          <a:bodyPr anchorCtr="0" anchor="t" bIns="46650" lIns="93325" spcFirstLastPara="1" rIns="93325" wrap="square" tIns="46650">
            <a:noAutofit/>
          </a:bodyPr>
          <a:lstStyle/>
          <a:p>
            <a:pPr indent="0" lvl="0" marL="0" marR="0" rtl="0" algn="l">
              <a:lnSpc>
                <a:spcPct val="80000"/>
              </a:lnSpc>
              <a:spcBef>
                <a:spcPts val="0"/>
              </a:spcBef>
              <a:spcAft>
                <a:spcPts val="0"/>
              </a:spcAft>
              <a:buNone/>
            </a:pPr>
            <a:r>
              <a:t/>
            </a:r>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p6:notes"/>
          <p:cNvSpPr txBox="1"/>
          <p:nvPr>
            <p:ph idx="12" type="sldNum"/>
          </p:nvPr>
        </p:nvSpPr>
        <p:spPr>
          <a:xfrm>
            <a:off x="3984625" y="8848725"/>
            <a:ext cx="3041650" cy="463550"/>
          </a:xfrm>
          <a:prstGeom prst="rect">
            <a:avLst/>
          </a:prstGeom>
          <a:noFill/>
          <a:ln>
            <a:noFill/>
          </a:ln>
        </p:spPr>
        <p:txBody>
          <a:bodyPr anchorCtr="0" anchor="b" bIns="46650" lIns="93325" spcFirstLastPara="1" rIns="93325" wrap="square" tIns="46650">
            <a:noAutofit/>
          </a:bodyPr>
          <a:lstStyle/>
          <a:p>
            <a:pPr indent="0" lvl="0" marL="0" marR="0" rtl="0" algn="r">
              <a:spcBef>
                <a:spcPts val="0"/>
              </a:spcBef>
              <a:spcAft>
                <a:spcPts val="0"/>
              </a:spcAft>
              <a:buNone/>
            </a:pPr>
            <a:fld id="{00000000-1234-1234-1234-123412341234}" type="slidenum">
              <a:rPr lang="en-US" sz="1200">
                <a:solidFill>
                  <a:schemeClr val="dk1"/>
                </a:solidFill>
                <a:latin typeface="Times New Roman"/>
                <a:ea typeface="Times New Roman"/>
                <a:cs typeface="Times New Roman"/>
                <a:sym typeface="Times New Roman"/>
              </a:rPr>
              <a:t>‹#›</a:t>
            </a:fld>
            <a:endParaRPr sz="1200">
              <a:solidFill>
                <a:schemeClr val="dk1"/>
              </a:solidFill>
              <a:latin typeface="Times New Roman"/>
              <a:ea typeface="Times New Roman"/>
              <a:cs typeface="Times New Roman"/>
              <a:sym typeface="Times New Roman"/>
            </a:endParaRPr>
          </a:p>
        </p:txBody>
      </p:sp>
      <p:sp>
        <p:nvSpPr>
          <p:cNvPr id="93" name="Google Shape;93;p6:notes"/>
          <p:cNvSpPr/>
          <p:nvPr>
            <p:ph idx="2" type="sldImg"/>
          </p:nvPr>
        </p:nvSpPr>
        <p:spPr>
          <a:xfrm>
            <a:off x="1187450" y="700088"/>
            <a:ext cx="4652963" cy="3489325"/>
          </a:xfrm>
          <a:custGeom>
            <a:rect b="b" l="l" r="r" t="t"/>
            <a:pathLst>
              <a:path extrusionOk="0" h="120000" w="120000">
                <a:moveTo>
                  <a:pt x="0" y="0"/>
                </a:moveTo>
                <a:lnTo>
                  <a:pt x="120000" y="0"/>
                </a:lnTo>
                <a:lnTo>
                  <a:pt x="120000" y="120000"/>
                </a:lnTo>
                <a:lnTo>
                  <a:pt x="0" y="120000"/>
                </a:lnTo>
                <a:close/>
              </a:path>
            </a:pathLst>
          </a:custGeom>
          <a:noFill/>
          <a:ln>
            <a:noFill/>
          </a:ln>
        </p:spPr>
      </p:sp>
      <p:sp>
        <p:nvSpPr>
          <p:cNvPr id="94" name="Google Shape;94;p6:notes"/>
          <p:cNvSpPr txBox="1"/>
          <p:nvPr>
            <p:ph idx="1" type="body"/>
          </p:nvPr>
        </p:nvSpPr>
        <p:spPr>
          <a:xfrm>
            <a:off x="933450" y="4422775"/>
            <a:ext cx="5159375" cy="4189413"/>
          </a:xfrm>
          <a:prstGeom prst="rect">
            <a:avLst/>
          </a:prstGeom>
          <a:noFill/>
          <a:ln>
            <a:noFill/>
          </a:ln>
        </p:spPr>
        <p:txBody>
          <a:bodyPr anchorCtr="0" anchor="t" bIns="46650" lIns="93325" spcFirstLastPara="1" rIns="93325" wrap="square" tIns="46650">
            <a:noAutofit/>
          </a:bodyPr>
          <a:lstStyle/>
          <a:p>
            <a:pPr indent="0" lvl="0" marL="0" marR="0" rtl="0" algn="l">
              <a:spcBef>
                <a:spcPts val="0"/>
              </a:spcBef>
              <a:spcAft>
                <a:spcPts val="0"/>
              </a:spcAft>
              <a:buNone/>
            </a:pPr>
            <a:r>
              <a:t/>
            </a:r>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p7:notes"/>
          <p:cNvSpPr txBox="1"/>
          <p:nvPr>
            <p:ph idx="12" type="sldNum"/>
          </p:nvPr>
        </p:nvSpPr>
        <p:spPr>
          <a:xfrm>
            <a:off x="3984625" y="8848725"/>
            <a:ext cx="3041650" cy="463550"/>
          </a:xfrm>
          <a:prstGeom prst="rect">
            <a:avLst/>
          </a:prstGeom>
          <a:noFill/>
          <a:ln>
            <a:noFill/>
          </a:ln>
        </p:spPr>
        <p:txBody>
          <a:bodyPr anchorCtr="0" anchor="b" bIns="46650" lIns="93325" spcFirstLastPara="1" rIns="93325" wrap="square" tIns="46650">
            <a:noAutofit/>
          </a:bodyPr>
          <a:lstStyle/>
          <a:p>
            <a:pPr indent="0" lvl="0" marL="0" marR="0" rtl="0" algn="r">
              <a:spcBef>
                <a:spcPts val="0"/>
              </a:spcBef>
              <a:spcAft>
                <a:spcPts val="0"/>
              </a:spcAft>
              <a:buNone/>
            </a:pPr>
            <a:fld id="{00000000-1234-1234-1234-123412341234}" type="slidenum">
              <a:rPr lang="en-US" sz="1200">
                <a:solidFill>
                  <a:schemeClr val="dk1"/>
                </a:solidFill>
                <a:latin typeface="Times New Roman"/>
                <a:ea typeface="Times New Roman"/>
                <a:cs typeface="Times New Roman"/>
                <a:sym typeface="Times New Roman"/>
              </a:rPr>
              <a:t>‹#›</a:t>
            </a:fld>
            <a:endParaRPr sz="1200">
              <a:solidFill>
                <a:schemeClr val="dk1"/>
              </a:solidFill>
              <a:latin typeface="Times New Roman"/>
              <a:ea typeface="Times New Roman"/>
              <a:cs typeface="Times New Roman"/>
              <a:sym typeface="Times New Roman"/>
            </a:endParaRPr>
          </a:p>
        </p:txBody>
      </p:sp>
      <p:sp>
        <p:nvSpPr>
          <p:cNvPr id="119" name="Google Shape;119;p7:notes"/>
          <p:cNvSpPr/>
          <p:nvPr>
            <p:ph idx="2" type="sldImg"/>
          </p:nvPr>
        </p:nvSpPr>
        <p:spPr>
          <a:xfrm>
            <a:off x="1187450" y="700088"/>
            <a:ext cx="4652963" cy="3489325"/>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0" name="Google Shape;120;p7:notes"/>
          <p:cNvSpPr txBox="1"/>
          <p:nvPr>
            <p:ph idx="1" type="body"/>
          </p:nvPr>
        </p:nvSpPr>
        <p:spPr>
          <a:xfrm>
            <a:off x="933450" y="4422775"/>
            <a:ext cx="5159375" cy="4189413"/>
          </a:xfrm>
          <a:prstGeom prst="rect">
            <a:avLst/>
          </a:prstGeom>
          <a:noFill/>
          <a:ln>
            <a:noFill/>
          </a:ln>
        </p:spPr>
        <p:txBody>
          <a:bodyPr anchorCtr="0" anchor="t" bIns="46650" lIns="93325" spcFirstLastPara="1" rIns="93325" wrap="square" tIns="46650">
            <a:noAutofit/>
          </a:bodyPr>
          <a:lstStyle/>
          <a:p>
            <a:pPr indent="0" lvl="0" marL="0" marR="0" rtl="0" algn="l">
              <a:spcBef>
                <a:spcPts val="0"/>
              </a:spcBef>
              <a:spcAft>
                <a:spcPts val="0"/>
              </a:spcAft>
              <a:buNone/>
            </a:pPr>
            <a:r>
              <a:t/>
            </a:r>
            <a:endParaRPr b="0" i="0" sz="1200" u="none" cap="none" strike="noStrike">
              <a:solidFill>
                <a:schemeClr val="dk1"/>
              </a:solidFill>
              <a:latin typeface="Arial"/>
              <a:ea typeface="Arial"/>
              <a:cs typeface="Arial"/>
              <a:sym typeface="Arial"/>
            </a:endParaRPr>
          </a:p>
          <a:p>
            <a:pPr indent="0" lvl="0" marL="0" marR="0" rtl="0" algn="l">
              <a:spcBef>
                <a:spcPts val="360"/>
              </a:spcBef>
              <a:spcAft>
                <a:spcPts val="0"/>
              </a:spcAft>
              <a:buNone/>
            </a:pPr>
            <a:r>
              <a:t/>
            </a:r>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Google Shape;126;p8:notes"/>
          <p:cNvSpPr txBox="1"/>
          <p:nvPr>
            <p:ph idx="12" type="sldNum"/>
          </p:nvPr>
        </p:nvSpPr>
        <p:spPr>
          <a:xfrm>
            <a:off x="3984625" y="8848725"/>
            <a:ext cx="3041650" cy="463550"/>
          </a:xfrm>
          <a:prstGeom prst="rect">
            <a:avLst/>
          </a:prstGeom>
          <a:noFill/>
          <a:ln>
            <a:noFill/>
          </a:ln>
        </p:spPr>
        <p:txBody>
          <a:bodyPr anchorCtr="0" anchor="b" bIns="46650" lIns="93325" spcFirstLastPara="1" rIns="93325" wrap="square" tIns="46650">
            <a:noAutofit/>
          </a:bodyPr>
          <a:lstStyle/>
          <a:p>
            <a:pPr indent="0" lvl="0" marL="0" marR="0" rtl="0" algn="r">
              <a:spcBef>
                <a:spcPts val="0"/>
              </a:spcBef>
              <a:spcAft>
                <a:spcPts val="0"/>
              </a:spcAft>
              <a:buNone/>
            </a:pPr>
            <a:fld id="{00000000-1234-1234-1234-123412341234}" type="slidenum">
              <a:rPr lang="en-US" sz="1200">
                <a:solidFill>
                  <a:schemeClr val="dk1"/>
                </a:solidFill>
                <a:latin typeface="Times New Roman"/>
                <a:ea typeface="Times New Roman"/>
                <a:cs typeface="Times New Roman"/>
                <a:sym typeface="Times New Roman"/>
              </a:rPr>
              <a:t>‹#›</a:t>
            </a:fld>
            <a:endParaRPr sz="1200">
              <a:solidFill>
                <a:schemeClr val="dk1"/>
              </a:solidFill>
              <a:latin typeface="Times New Roman"/>
              <a:ea typeface="Times New Roman"/>
              <a:cs typeface="Times New Roman"/>
              <a:sym typeface="Times New Roman"/>
            </a:endParaRPr>
          </a:p>
        </p:txBody>
      </p:sp>
      <p:sp>
        <p:nvSpPr>
          <p:cNvPr id="127" name="Google Shape;127;p8:notes"/>
          <p:cNvSpPr/>
          <p:nvPr>
            <p:ph idx="2" type="sldImg"/>
          </p:nvPr>
        </p:nvSpPr>
        <p:spPr>
          <a:xfrm>
            <a:off x="1185863" y="698500"/>
            <a:ext cx="4654550" cy="3490913"/>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8" name="Google Shape;128;p8:notes"/>
          <p:cNvSpPr txBox="1"/>
          <p:nvPr>
            <p:ph idx="1" type="body"/>
          </p:nvPr>
        </p:nvSpPr>
        <p:spPr>
          <a:xfrm>
            <a:off x="703263" y="4424363"/>
            <a:ext cx="5619750" cy="4189412"/>
          </a:xfrm>
          <a:prstGeom prst="rect">
            <a:avLst/>
          </a:prstGeom>
          <a:noFill/>
          <a:ln>
            <a:noFill/>
          </a:ln>
        </p:spPr>
        <p:txBody>
          <a:bodyPr anchorCtr="0" anchor="t" bIns="46650" lIns="93325" spcFirstLastPara="1" rIns="93325" wrap="square" tIns="46650">
            <a:noAutofit/>
          </a:bodyPr>
          <a:lstStyle/>
          <a:p>
            <a:pPr indent="0" lvl="0" marL="0" marR="0" rtl="0" algn="l">
              <a:spcBef>
                <a:spcPts val="0"/>
              </a:spcBef>
              <a:spcAft>
                <a:spcPts val="0"/>
              </a:spcAft>
              <a:buNone/>
            </a:pPr>
            <a:r>
              <a:rPr b="0" i="0" lang="en-US" sz="1200" u="none" cap="none" strike="noStrike">
                <a:solidFill>
                  <a:schemeClr val="dk1"/>
                </a:solidFill>
                <a:latin typeface="Arial"/>
                <a:ea typeface="Arial"/>
                <a:cs typeface="Arial"/>
                <a:sym typeface="Arial"/>
              </a:rPr>
              <a:t>Reference: </a:t>
            </a:r>
            <a:endParaRPr/>
          </a:p>
          <a:p>
            <a:pPr indent="0" lvl="0" marL="0" marR="0" rtl="0" algn="l">
              <a:spcBef>
                <a:spcPts val="360"/>
              </a:spcBef>
              <a:spcAft>
                <a:spcPts val="0"/>
              </a:spcAft>
              <a:buNone/>
            </a:pPr>
            <a:r>
              <a:rPr b="0" i="0" lang="en-US" sz="1200" u="none" cap="none" strike="noStrike">
                <a:solidFill>
                  <a:schemeClr val="dk1"/>
                </a:solidFill>
                <a:latin typeface="Arial"/>
                <a:ea typeface="Arial"/>
                <a:cs typeface="Arial"/>
                <a:sym typeface="Arial"/>
              </a:rPr>
              <a:t>Why: Defines CSF’s.</a:t>
            </a:r>
            <a:endParaRPr/>
          </a:p>
          <a:p>
            <a:pPr indent="0" lvl="0" marL="0" marR="0" rtl="0" algn="l">
              <a:spcBef>
                <a:spcPts val="360"/>
              </a:spcBef>
              <a:spcAft>
                <a:spcPts val="0"/>
              </a:spcAft>
              <a:buNone/>
            </a:pPr>
            <a:r>
              <a:rPr b="0" i="0" lang="en-US" sz="1200" u="none" cap="none" strike="noStrike">
                <a:solidFill>
                  <a:schemeClr val="dk1"/>
                </a:solidFill>
                <a:latin typeface="Arial"/>
                <a:ea typeface="Arial"/>
                <a:cs typeface="Arial"/>
                <a:sym typeface="Arial"/>
              </a:rPr>
              <a:t>Instruction: Body may be adapted as required.</a:t>
            </a:r>
            <a:endParaRPr/>
          </a:p>
          <a:p>
            <a:pPr indent="0" lvl="0" marL="0" marR="0" rtl="0" algn="l">
              <a:spcBef>
                <a:spcPts val="360"/>
              </a:spcBef>
              <a:spcAft>
                <a:spcPts val="0"/>
              </a:spcAft>
              <a:buNone/>
            </a:pPr>
            <a:r>
              <a:t/>
            </a:r>
            <a:endParaRPr b="0" i="0" sz="1200" u="none" cap="none" strike="noStrike">
              <a:solidFill>
                <a:schemeClr val="dk1"/>
              </a:solidFill>
              <a:latin typeface="Arial"/>
              <a:ea typeface="Arial"/>
              <a:cs typeface="Arial"/>
              <a:sym typeface="Arial"/>
            </a:endParaRPr>
          </a:p>
          <a:p>
            <a:pPr indent="0" lvl="0" marL="0" marR="0" rtl="0" algn="l">
              <a:spcBef>
                <a:spcPts val="360"/>
              </a:spcBef>
              <a:spcAft>
                <a:spcPts val="0"/>
              </a:spcAft>
              <a:buNone/>
            </a:pPr>
            <a:r>
              <a:rPr b="0" i="0" lang="en-US" sz="1200" u="none" cap="none" strike="noStrike">
                <a:solidFill>
                  <a:schemeClr val="dk1"/>
                </a:solidFill>
                <a:latin typeface="Arial"/>
                <a:ea typeface="Arial"/>
                <a:cs typeface="Arial"/>
                <a:sym typeface="Arial"/>
              </a:rPr>
              <a:t>Do we really understand what’s important to the Customer and End-User?</a:t>
            </a:r>
            <a:endParaRPr/>
          </a:p>
          <a:p>
            <a:pPr indent="0" lvl="0" marL="0" marR="0" rtl="0" algn="l">
              <a:spcBef>
                <a:spcPts val="360"/>
              </a:spcBef>
              <a:spcAft>
                <a:spcPts val="0"/>
              </a:spcAft>
              <a:buNone/>
            </a:pPr>
            <a:r>
              <a:rPr b="0" i="0" lang="en-US" sz="1200" u="none" cap="none" strike="noStrike">
                <a:solidFill>
                  <a:schemeClr val="dk1"/>
                </a:solidFill>
                <a:latin typeface="Arial"/>
                <a:ea typeface="Arial"/>
                <a:cs typeface="Arial"/>
                <a:sym typeface="Arial"/>
              </a:rPr>
              <a:t>There are sometimes key attributes of an offering that are not specified in the RFP. Note these conflicts and discuss our approach.</a:t>
            </a:r>
            <a:endParaRPr/>
          </a:p>
          <a:p>
            <a:pPr indent="0" lvl="0" marL="0" marR="0" rtl="0" algn="l">
              <a:spcBef>
                <a:spcPts val="360"/>
              </a:spcBef>
              <a:spcAft>
                <a:spcPts val="0"/>
              </a:spcAft>
              <a:buNone/>
            </a:pPr>
            <a:r>
              <a:t/>
            </a:r>
            <a:endParaRPr b="0" i="0" sz="1200" u="none" cap="none" strike="noStrike">
              <a:solidFill>
                <a:schemeClr val="dk1"/>
              </a:solidFill>
              <a:latin typeface="Arial"/>
              <a:ea typeface="Arial"/>
              <a:cs typeface="Arial"/>
              <a:sym typeface="Arial"/>
            </a:endParaRPr>
          </a:p>
          <a:p>
            <a:pPr indent="0" lvl="0" marL="0" marR="0" rtl="0" algn="l">
              <a:spcBef>
                <a:spcPts val="360"/>
              </a:spcBef>
              <a:spcAft>
                <a:spcPts val="0"/>
              </a:spcAft>
              <a:buNone/>
            </a:pPr>
            <a:r>
              <a:t/>
            </a:r>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Google Shape;134;p10:notes"/>
          <p:cNvSpPr txBox="1"/>
          <p:nvPr>
            <p:ph idx="12" type="sldNum"/>
          </p:nvPr>
        </p:nvSpPr>
        <p:spPr>
          <a:xfrm>
            <a:off x="3984625" y="8848725"/>
            <a:ext cx="3041650" cy="463550"/>
          </a:xfrm>
          <a:prstGeom prst="rect">
            <a:avLst/>
          </a:prstGeom>
          <a:noFill/>
          <a:ln>
            <a:noFill/>
          </a:ln>
        </p:spPr>
        <p:txBody>
          <a:bodyPr anchorCtr="0" anchor="b" bIns="46650" lIns="93325" spcFirstLastPara="1" rIns="93325" wrap="square" tIns="46650">
            <a:noAutofit/>
          </a:bodyPr>
          <a:lstStyle/>
          <a:p>
            <a:pPr indent="0" lvl="0" marL="0" marR="0" rtl="0" algn="r">
              <a:spcBef>
                <a:spcPts val="0"/>
              </a:spcBef>
              <a:spcAft>
                <a:spcPts val="0"/>
              </a:spcAft>
              <a:buNone/>
            </a:pPr>
            <a:fld id="{00000000-1234-1234-1234-123412341234}" type="slidenum">
              <a:rPr lang="en-US" sz="1200">
                <a:solidFill>
                  <a:schemeClr val="dk1"/>
                </a:solidFill>
                <a:latin typeface="Times New Roman"/>
                <a:ea typeface="Times New Roman"/>
                <a:cs typeface="Times New Roman"/>
                <a:sym typeface="Times New Roman"/>
              </a:rPr>
              <a:t>‹#›</a:t>
            </a:fld>
            <a:endParaRPr sz="1200">
              <a:solidFill>
                <a:schemeClr val="dk1"/>
              </a:solidFill>
              <a:latin typeface="Times New Roman"/>
              <a:ea typeface="Times New Roman"/>
              <a:cs typeface="Times New Roman"/>
              <a:sym typeface="Times New Roman"/>
            </a:endParaRPr>
          </a:p>
        </p:txBody>
      </p:sp>
      <p:sp>
        <p:nvSpPr>
          <p:cNvPr id="135" name="Google Shape;135;p10:notes"/>
          <p:cNvSpPr/>
          <p:nvPr>
            <p:ph idx="2" type="sldImg"/>
          </p:nvPr>
        </p:nvSpPr>
        <p:spPr>
          <a:xfrm>
            <a:off x="1187450" y="700088"/>
            <a:ext cx="4652963" cy="3489325"/>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6" name="Google Shape;136;p10:notes"/>
          <p:cNvSpPr txBox="1"/>
          <p:nvPr>
            <p:ph idx="1" type="body"/>
          </p:nvPr>
        </p:nvSpPr>
        <p:spPr>
          <a:xfrm>
            <a:off x="933450" y="4422775"/>
            <a:ext cx="5159375" cy="4189413"/>
          </a:xfrm>
          <a:prstGeom prst="rect">
            <a:avLst/>
          </a:prstGeom>
          <a:noFill/>
          <a:ln>
            <a:noFill/>
          </a:ln>
        </p:spPr>
        <p:txBody>
          <a:bodyPr anchorCtr="0" anchor="t" bIns="46650" lIns="93325" spcFirstLastPara="1" rIns="93325" wrap="square" tIns="46650">
            <a:noAutofit/>
          </a:bodyPr>
          <a:lstStyle/>
          <a:p>
            <a:pPr indent="0" lvl="0" marL="0" marR="0" rtl="0" algn="l">
              <a:spcBef>
                <a:spcPts val="0"/>
              </a:spcBef>
              <a:spcAft>
                <a:spcPts val="0"/>
              </a:spcAft>
              <a:buNone/>
            </a:pPr>
            <a:r>
              <a:rPr b="0" i="0" lang="en-US" sz="1200" u="none" cap="none" strike="noStrike">
                <a:solidFill>
                  <a:schemeClr val="dk1"/>
                </a:solidFill>
                <a:latin typeface="Arial"/>
                <a:ea typeface="Arial"/>
                <a:cs typeface="Arial"/>
                <a:sym typeface="Arial"/>
              </a:rPr>
              <a:t>CI – Configuration Item</a:t>
            </a:r>
            <a:endParaRPr/>
          </a:p>
          <a:p>
            <a:pPr indent="0" lvl="0" marL="0" marR="0" rtl="0" algn="l">
              <a:spcBef>
                <a:spcPts val="360"/>
              </a:spcBef>
              <a:spcAft>
                <a:spcPts val="0"/>
              </a:spcAft>
              <a:buNone/>
            </a:pPr>
            <a:r>
              <a:rPr b="0" i="0" lang="en-US" sz="1200" u="none" cap="none" strike="noStrike">
                <a:solidFill>
                  <a:schemeClr val="dk1"/>
                </a:solidFill>
                <a:latin typeface="Arial"/>
                <a:ea typeface="Arial"/>
                <a:cs typeface="Arial"/>
                <a:sym typeface="Arial"/>
              </a:rPr>
              <a:t>CSC – Computer Software Component</a:t>
            </a:r>
            <a:endParaRPr/>
          </a:p>
          <a:p>
            <a:pPr indent="0" lvl="0" marL="0" marR="0" rtl="0" algn="l">
              <a:spcBef>
                <a:spcPts val="360"/>
              </a:spcBef>
              <a:spcAft>
                <a:spcPts val="0"/>
              </a:spcAft>
              <a:buNone/>
            </a:pPr>
            <a:r>
              <a:rPr b="0" i="0" lang="en-US" sz="1200" u="none" cap="none" strike="noStrike">
                <a:solidFill>
                  <a:schemeClr val="dk1"/>
                </a:solidFill>
                <a:latin typeface="Arial"/>
                <a:ea typeface="Arial"/>
                <a:cs typeface="Arial"/>
                <a:sym typeface="Arial"/>
              </a:rPr>
              <a:t>CSCI – Computer Software Configuration Item</a:t>
            </a:r>
            <a:endParaRPr/>
          </a:p>
          <a:p>
            <a:pPr indent="0" lvl="0" marL="0" marR="0" rtl="0" algn="l">
              <a:spcBef>
                <a:spcPts val="360"/>
              </a:spcBef>
              <a:spcAft>
                <a:spcPts val="0"/>
              </a:spcAft>
              <a:buNone/>
            </a:pPr>
            <a:r>
              <a:rPr b="0" i="0" lang="en-US" sz="1200" u="none" cap="none" strike="noStrike">
                <a:solidFill>
                  <a:schemeClr val="dk1"/>
                </a:solidFill>
                <a:latin typeface="Arial"/>
                <a:ea typeface="Arial"/>
                <a:cs typeface="Arial"/>
                <a:sym typeface="Arial"/>
              </a:rPr>
              <a:t>CSU – Computer Software Unit</a:t>
            </a:r>
            <a:endParaRPr/>
          </a:p>
          <a:p>
            <a:pPr indent="0" lvl="0" marL="0" marR="0" rtl="0" algn="l">
              <a:spcBef>
                <a:spcPts val="360"/>
              </a:spcBef>
              <a:spcAft>
                <a:spcPts val="0"/>
              </a:spcAft>
              <a:buNone/>
            </a:pPr>
            <a:r>
              <a:t/>
            </a:r>
            <a:endParaRPr b="0" i="0" sz="1200" u="none" cap="none" strike="noStrike">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7" name="Shape 17"/>
        <p:cNvGrpSpPr/>
        <p:nvPr/>
      </p:nvGrpSpPr>
      <p:grpSpPr>
        <a:xfrm>
          <a:off x="0" y="0"/>
          <a:ext cx="0" cy="0"/>
          <a:chOff x="0" y="0"/>
          <a:chExt cx="0" cy="0"/>
        </a:xfrm>
      </p:grpSpPr>
      <p:sp>
        <p:nvSpPr>
          <p:cNvPr id="18" name="Google Shape;18;p2"/>
          <p:cNvSpPr txBox="1"/>
          <p:nvPr>
            <p:ph type="ctrTitle"/>
          </p:nvPr>
        </p:nvSpPr>
        <p:spPr>
          <a:xfrm>
            <a:off x="685800" y="2286000"/>
            <a:ext cx="7772400" cy="1143000"/>
          </a:xfrm>
          <a:prstGeom prst="rect">
            <a:avLst/>
          </a:prstGeom>
          <a:noFill/>
          <a:ln>
            <a:noFill/>
          </a:ln>
        </p:spPr>
        <p:txBody>
          <a:bodyPr anchorCtr="0" anchor="t" bIns="45700" lIns="91425" spcFirstLastPara="1" rIns="91425" wrap="square" tIns="45700"/>
          <a:lstStyle>
            <a:lvl1pPr lvl="0" marR="0" rtl="0" algn="ctr">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1pPr>
            <a:lvl2pPr lvl="1"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2pPr>
            <a:lvl3pPr lvl="2"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3pPr>
            <a:lvl4pPr lvl="3"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4pPr>
            <a:lvl5pPr lvl="4"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5pPr>
            <a:lvl6pPr lvl="5"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6pPr>
            <a:lvl7pPr lvl="6"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7pPr>
            <a:lvl8pPr lvl="7"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8pPr>
            <a:lvl9pPr lvl="8"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9pPr>
          </a:lstStyle>
          <a:p/>
        </p:txBody>
      </p:sp>
      <p:sp>
        <p:nvSpPr>
          <p:cNvPr id="19" name="Google Shape;19;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lstStyle>
            <a:lvl1pPr lvl="0" marR="0" rtl="0" algn="ctr">
              <a:spcBef>
                <a:spcPts val="520"/>
              </a:spcBef>
              <a:spcAft>
                <a:spcPts val="0"/>
              </a:spcAft>
              <a:buClr>
                <a:srgbClr val="D4272E"/>
              </a:buClr>
              <a:buSzPts val="2600"/>
              <a:buFont typeface="Arial"/>
              <a:buNone/>
              <a:defRPr b="0" i="0" sz="2600" u="none" cap="none" strike="noStrike">
                <a:solidFill>
                  <a:schemeClr val="dk1"/>
                </a:solidFill>
                <a:latin typeface="Arial"/>
                <a:ea typeface="Arial"/>
                <a:cs typeface="Arial"/>
                <a:sym typeface="Arial"/>
              </a:defRPr>
            </a:lvl1pPr>
            <a:lvl2pPr lvl="1"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lvl="2" marR="0" rtl="0" algn="l">
              <a:spcBef>
                <a:spcPts val="440"/>
              </a:spcBef>
              <a:spcAft>
                <a:spcPts val="0"/>
              </a:spcAft>
              <a:buClr>
                <a:schemeClr val="dk1"/>
              </a:buClr>
              <a:buSzPts val="2200"/>
              <a:buFont typeface="Arial"/>
              <a:buChar char="•"/>
              <a:defRPr b="0" i="0" sz="2200" u="none" cap="none" strike="noStrike">
                <a:solidFill>
                  <a:schemeClr val="dk1"/>
                </a:solidFill>
                <a:latin typeface="Arial"/>
                <a:ea typeface="Arial"/>
                <a:cs typeface="Arial"/>
                <a:sym typeface="Arial"/>
              </a:defRPr>
            </a:lvl3pPr>
            <a:lvl4pPr lvl="3"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lvl="4"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lvl="5"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lvl="6"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lvl="7"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lvl="8"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Layout">
  <p:cSld name="Title and Content Layout">
    <p:spTree>
      <p:nvGrpSpPr>
        <p:cNvPr id="20" name="Shape 20"/>
        <p:cNvGrpSpPr/>
        <p:nvPr/>
      </p:nvGrpSpPr>
      <p:grpSpPr>
        <a:xfrm>
          <a:off x="0" y="0"/>
          <a:ext cx="0" cy="0"/>
          <a:chOff x="0" y="0"/>
          <a:chExt cx="0" cy="0"/>
        </a:xfrm>
      </p:grpSpPr>
      <p:sp>
        <p:nvSpPr>
          <p:cNvPr id="21" name="Google Shape;21;p3"/>
          <p:cNvSpPr txBox="1"/>
          <p:nvPr>
            <p:ph idx="1" type="body"/>
          </p:nvPr>
        </p:nvSpPr>
        <p:spPr>
          <a:xfrm>
            <a:off x="485421" y="990600"/>
            <a:ext cx="8218311" cy="5184422"/>
          </a:xfrm>
          <a:prstGeom prst="rect">
            <a:avLst/>
          </a:prstGeom>
          <a:noFill/>
          <a:ln>
            <a:noFill/>
          </a:ln>
        </p:spPr>
        <p:txBody>
          <a:bodyPr anchorCtr="0" anchor="t" bIns="0" lIns="0" spcFirstLastPara="1" rIns="0" wrap="square" tIns="0"/>
          <a:lstStyle>
            <a:lvl1pPr indent="-355600" lvl="0" marL="457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1pPr>
            <a:lvl2pPr indent="-342900" lvl="1" marL="9144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indent="-330200" lvl="2" marL="13716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3pPr>
            <a:lvl4pPr indent="-317500" lvl="3" marL="1828800" marR="0" rtl="0" algn="l">
              <a:spcBef>
                <a:spcPts val="28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4pPr>
            <a:lvl5pPr indent="-317500" lvl="4" marL="2286000" marR="0" rtl="0" algn="l">
              <a:spcBef>
                <a:spcPts val="28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2" name="Google Shape;22;p3"/>
          <p:cNvSpPr txBox="1"/>
          <p:nvPr>
            <p:ph type="title"/>
          </p:nvPr>
        </p:nvSpPr>
        <p:spPr>
          <a:xfrm>
            <a:off x="722312" y="0"/>
            <a:ext cx="6242932" cy="778933"/>
          </a:xfrm>
          <a:prstGeom prst="rect">
            <a:avLst/>
          </a:prstGeom>
          <a:noFill/>
          <a:ln>
            <a:noFill/>
          </a:ln>
        </p:spPr>
        <p:txBody>
          <a:bodyPr anchorCtr="0" anchor="ctr" bIns="0" lIns="0" spcFirstLastPara="1" rIns="0" wrap="square" tIns="0"/>
          <a:lstStyle>
            <a:lvl1pPr lvl="0" marR="0" rtl="0" algn="l">
              <a:spcBef>
                <a:spcPts val="0"/>
              </a:spcBef>
              <a:spcAft>
                <a:spcPts val="0"/>
              </a:spcAft>
              <a:buSzPts val="1400"/>
              <a:buNone/>
              <a:defRPr b="1" i="0" sz="26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2pPr>
            <a:lvl3pPr lvl="2"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3pPr>
            <a:lvl4pPr lvl="3"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4pPr>
            <a:lvl5pPr lvl="4"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5pPr>
            <a:lvl6pPr lvl="5"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6pPr>
            <a:lvl7pPr lvl="6"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7pPr>
            <a:lvl8pPr lvl="7"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8pPr>
            <a:lvl9pPr lvl="8"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Layout">
  <p:cSld name="Two Content Layout">
    <p:spTree>
      <p:nvGrpSpPr>
        <p:cNvPr id="23" name="Shape 23"/>
        <p:cNvGrpSpPr/>
        <p:nvPr/>
      </p:nvGrpSpPr>
      <p:grpSpPr>
        <a:xfrm>
          <a:off x="0" y="0"/>
          <a:ext cx="0" cy="0"/>
          <a:chOff x="0" y="0"/>
          <a:chExt cx="0" cy="0"/>
        </a:xfrm>
      </p:grpSpPr>
      <p:sp>
        <p:nvSpPr>
          <p:cNvPr id="24" name="Google Shape;24;p4"/>
          <p:cNvSpPr txBox="1"/>
          <p:nvPr>
            <p:ph type="title"/>
          </p:nvPr>
        </p:nvSpPr>
        <p:spPr>
          <a:xfrm>
            <a:off x="722312" y="0"/>
            <a:ext cx="6242932" cy="778933"/>
          </a:xfrm>
          <a:prstGeom prst="rect">
            <a:avLst/>
          </a:prstGeom>
          <a:noFill/>
          <a:ln>
            <a:noFill/>
          </a:ln>
        </p:spPr>
        <p:txBody>
          <a:bodyPr anchorCtr="0" anchor="ctr" bIns="0" lIns="0" spcFirstLastPara="1" rIns="0" wrap="square" tIns="0"/>
          <a:lstStyle>
            <a:lvl1pPr lvl="0" marR="0" rtl="0" algn="l">
              <a:spcBef>
                <a:spcPts val="0"/>
              </a:spcBef>
              <a:spcAft>
                <a:spcPts val="0"/>
              </a:spcAft>
              <a:buSzPts val="1400"/>
              <a:buNone/>
              <a:defRPr b="1" i="0" sz="26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2pPr>
            <a:lvl3pPr lvl="2"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3pPr>
            <a:lvl4pPr lvl="3"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4pPr>
            <a:lvl5pPr lvl="4"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5pPr>
            <a:lvl6pPr lvl="5"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6pPr>
            <a:lvl7pPr lvl="6"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7pPr>
            <a:lvl8pPr lvl="7"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8pPr>
            <a:lvl9pPr lvl="8"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9pPr>
          </a:lstStyle>
          <a:p/>
        </p:txBody>
      </p:sp>
      <p:sp>
        <p:nvSpPr>
          <p:cNvPr id="25" name="Google Shape;25;p4"/>
          <p:cNvSpPr txBox="1"/>
          <p:nvPr>
            <p:ph idx="1" type="body"/>
          </p:nvPr>
        </p:nvSpPr>
        <p:spPr>
          <a:xfrm>
            <a:off x="485422" y="990600"/>
            <a:ext cx="3999443" cy="5029200"/>
          </a:xfrm>
          <a:prstGeom prst="rect">
            <a:avLst/>
          </a:prstGeom>
          <a:noFill/>
          <a:ln>
            <a:noFill/>
          </a:ln>
        </p:spPr>
        <p:txBody>
          <a:bodyPr anchorCtr="0" anchor="t" bIns="0" lIns="0" spcFirstLastPara="1" rIns="0" wrap="square" tIns="0"/>
          <a:lstStyle>
            <a:lvl1pPr indent="-355600" lvl="0" marL="457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1pPr>
            <a:lvl2pPr indent="-342900" lvl="1" marL="9144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indent="-330200" lvl="2" marL="13716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3pPr>
            <a:lvl4pPr indent="-317500" lvl="3" marL="1828800" marR="0" rtl="0" algn="l">
              <a:spcBef>
                <a:spcPts val="28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4pPr>
            <a:lvl5pPr indent="-317500" lvl="4" marL="2286000" marR="0" rtl="0" algn="l">
              <a:spcBef>
                <a:spcPts val="28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6" name="Google Shape;26;p4"/>
          <p:cNvSpPr txBox="1"/>
          <p:nvPr>
            <p:ph idx="2" type="body"/>
          </p:nvPr>
        </p:nvSpPr>
        <p:spPr>
          <a:xfrm>
            <a:off x="4706679" y="990600"/>
            <a:ext cx="3997054" cy="5029200"/>
          </a:xfrm>
          <a:prstGeom prst="rect">
            <a:avLst/>
          </a:prstGeom>
          <a:noFill/>
          <a:ln>
            <a:noFill/>
          </a:ln>
        </p:spPr>
        <p:txBody>
          <a:bodyPr anchorCtr="0" anchor="t" bIns="0" lIns="0" spcFirstLastPara="1" rIns="0" wrap="square" tIns="0"/>
          <a:lstStyle>
            <a:lvl1pPr indent="-355600" lvl="0" marL="457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1pPr>
            <a:lvl2pPr indent="-342900" lvl="1" marL="9144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indent="-330200" lvl="2" marL="13716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3pPr>
            <a:lvl4pPr indent="-317500" lvl="3" marL="1828800" marR="0" rtl="0" algn="l">
              <a:spcBef>
                <a:spcPts val="28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4pPr>
            <a:lvl5pPr indent="-317500" lvl="4" marL="2286000" marR="0" rtl="0" algn="l">
              <a:spcBef>
                <a:spcPts val="28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Layout">
  <p:cSld name="Title Only Layout">
    <p:spTree>
      <p:nvGrpSpPr>
        <p:cNvPr id="27" name="Shape 27"/>
        <p:cNvGrpSpPr/>
        <p:nvPr/>
      </p:nvGrpSpPr>
      <p:grpSpPr>
        <a:xfrm>
          <a:off x="0" y="0"/>
          <a:ext cx="0" cy="0"/>
          <a:chOff x="0" y="0"/>
          <a:chExt cx="0" cy="0"/>
        </a:xfrm>
      </p:grpSpPr>
      <p:sp>
        <p:nvSpPr>
          <p:cNvPr id="28" name="Google Shape;28;p5"/>
          <p:cNvSpPr txBox="1"/>
          <p:nvPr>
            <p:ph type="title"/>
          </p:nvPr>
        </p:nvSpPr>
        <p:spPr>
          <a:xfrm>
            <a:off x="722312" y="0"/>
            <a:ext cx="6242932" cy="778933"/>
          </a:xfrm>
          <a:prstGeom prst="rect">
            <a:avLst/>
          </a:prstGeom>
          <a:noFill/>
          <a:ln>
            <a:noFill/>
          </a:ln>
        </p:spPr>
        <p:txBody>
          <a:bodyPr anchorCtr="0" anchor="ctr" bIns="0" lIns="0" spcFirstLastPara="1" rIns="0" wrap="square" tIns="0"/>
          <a:lstStyle>
            <a:lvl1pPr lvl="0" marR="0" rtl="0" algn="l">
              <a:spcBef>
                <a:spcPts val="0"/>
              </a:spcBef>
              <a:spcAft>
                <a:spcPts val="0"/>
              </a:spcAft>
              <a:buSzPts val="1400"/>
              <a:buNone/>
              <a:defRPr b="1" i="0" sz="26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2pPr>
            <a:lvl3pPr lvl="2"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3pPr>
            <a:lvl4pPr lvl="3"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4pPr>
            <a:lvl5pPr lvl="4"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5pPr>
            <a:lvl6pPr lvl="5"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6pPr>
            <a:lvl7pPr lvl="6"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7pPr>
            <a:lvl8pPr lvl="7"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8pPr>
            <a:lvl9pPr lvl="8"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29" name="Shape 29"/>
        <p:cNvGrpSpPr/>
        <p:nvPr/>
      </p:nvGrpSpPr>
      <p:grpSpPr>
        <a:xfrm>
          <a:off x="0" y="0"/>
          <a:ext cx="0" cy="0"/>
          <a:chOff x="0" y="0"/>
          <a:chExt cx="0" cy="0"/>
        </a:xfrm>
      </p:grpSpPr>
      <p:sp>
        <p:nvSpPr>
          <p:cNvPr id="30" name="Google Shape;30;p6"/>
          <p:cNvSpPr txBox="1"/>
          <p:nvPr>
            <p:ph type="title"/>
          </p:nvPr>
        </p:nvSpPr>
        <p:spPr>
          <a:xfrm>
            <a:off x="381000" y="171450"/>
            <a:ext cx="5410200" cy="53657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1pPr>
            <a:lvl2pPr lvl="1"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2pPr>
            <a:lvl3pPr lvl="2"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3pPr>
            <a:lvl4pPr lvl="3"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4pPr>
            <a:lvl5pPr lvl="4"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5pPr>
            <a:lvl6pPr lvl="5"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6pPr>
            <a:lvl7pPr lvl="6"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7pPr>
            <a:lvl8pPr lvl="7"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8pPr>
            <a:lvl9pPr lvl="8"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9pPr>
          </a:lstStyle>
          <a:p/>
        </p:txBody>
      </p:sp>
      <p:sp>
        <p:nvSpPr>
          <p:cNvPr id="31" name="Google Shape;31;p6"/>
          <p:cNvSpPr txBox="1"/>
          <p:nvPr>
            <p:ph idx="1" type="body"/>
          </p:nvPr>
        </p:nvSpPr>
        <p:spPr>
          <a:xfrm>
            <a:off x="381000" y="1066800"/>
            <a:ext cx="4086225" cy="5149850"/>
          </a:xfrm>
          <a:prstGeom prst="rect">
            <a:avLst/>
          </a:prstGeom>
          <a:noFill/>
          <a:ln>
            <a:noFill/>
          </a:ln>
        </p:spPr>
        <p:txBody>
          <a:bodyPr anchorCtr="0" anchor="t" bIns="45700" lIns="91425" spcFirstLastPara="1" rIns="91425" wrap="square" tIns="45700"/>
          <a:lstStyle>
            <a:lvl1pPr indent="-406400" lvl="0" marL="457200" marR="0" rtl="0" algn="l">
              <a:spcBef>
                <a:spcPts val="560"/>
              </a:spcBef>
              <a:spcAft>
                <a:spcPts val="0"/>
              </a:spcAft>
              <a:buClr>
                <a:srgbClr val="D4272E"/>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2" name="Google Shape;32;p6"/>
          <p:cNvSpPr txBox="1"/>
          <p:nvPr>
            <p:ph idx="2" type="body"/>
          </p:nvPr>
        </p:nvSpPr>
        <p:spPr>
          <a:xfrm>
            <a:off x="4619625" y="1066800"/>
            <a:ext cx="4086225" cy="5149850"/>
          </a:xfrm>
          <a:prstGeom prst="rect">
            <a:avLst/>
          </a:prstGeom>
          <a:noFill/>
          <a:ln>
            <a:noFill/>
          </a:ln>
        </p:spPr>
        <p:txBody>
          <a:bodyPr anchorCtr="0" anchor="t" bIns="45700" lIns="91425" spcFirstLastPara="1" rIns="91425" wrap="square" tIns="45700"/>
          <a:lstStyle>
            <a:lvl1pPr indent="-406400" lvl="0" marL="457200" marR="0" rtl="0" algn="l">
              <a:spcBef>
                <a:spcPts val="560"/>
              </a:spcBef>
              <a:spcAft>
                <a:spcPts val="0"/>
              </a:spcAft>
              <a:buClr>
                <a:srgbClr val="D4272E"/>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Text, and Content" type="txAndObj">
  <p:cSld name="TEXT_AND_OBJECT">
    <p:spTree>
      <p:nvGrpSpPr>
        <p:cNvPr id="33" name="Shape 33"/>
        <p:cNvGrpSpPr/>
        <p:nvPr/>
      </p:nvGrpSpPr>
      <p:grpSpPr>
        <a:xfrm>
          <a:off x="0" y="0"/>
          <a:ext cx="0" cy="0"/>
          <a:chOff x="0" y="0"/>
          <a:chExt cx="0" cy="0"/>
        </a:xfrm>
      </p:grpSpPr>
      <p:sp>
        <p:nvSpPr>
          <p:cNvPr id="34" name="Google Shape;34;p7"/>
          <p:cNvSpPr txBox="1"/>
          <p:nvPr>
            <p:ph type="title"/>
          </p:nvPr>
        </p:nvSpPr>
        <p:spPr>
          <a:xfrm>
            <a:off x="381000" y="171450"/>
            <a:ext cx="5410200" cy="53657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1pPr>
            <a:lvl2pPr lvl="1"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2pPr>
            <a:lvl3pPr lvl="2"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3pPr>
            <a:lvl4pPr lvl="3"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4pPr>
            <a:lvl5pPr lvl="4"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5pPr>
            <a:lvl6pPr lvl="5"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6pPr>
            <a:lvl7pPr lvl="6"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7pPr>
            <a:lvl8pPr lvl="7"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8pPr>
            <a:lvl9pPr lvl="8" marR="0" rtl="0" algn="l">
              <a:spcBef>
                <a:spcPts val="0"/>
              </a:spcBef>
              <a:spcAft>
                <a:spcPts val="0"/>
              </a:spcAft>
              <a:buSzPts val="1400"/>
              <a:buNone/>
              <a:defRPr b="0" i="1" sz="2600" u="none" cap="none" strike="noStrike">
                <a:solidFill>
                  <a:schemeClr val="dk1"/>
                </a:solidFill>
                <a:latin typeface="Arial Black"/>
                <a:ea typeface="Arial Black"/>
                <a:cs typeface="Arial Black"/>
                <a:sym typeface="Arial Black"/>
              </a:defRPr>
            </a:lvl9pPr>
          </a:lstStyle>
          <a:p/>
        </p:txBody>
      </p:sp>
      <p:sp>
        <p:nvSpPr>
          <p:cNvPr id="35" name="Google Shape;35;p7"/>
          <p:cNvSpPr txBox="1"/>
          <p:nvPr>
            <p:ph idx="1" type="body"/>
          </p:nvPr>
        </p:nvSpPr>
        <p:spPr>
          <a:xfrm>
            <a:off x="381000" y="1066800"/>
            <a:ext cx="4086225" cy="5149850"/>
          </a:xfrm>
          <a:prstGeom prst="rect">
            <a:avLst/>
          </a:prstGeom>
          <a:noFill/>
          <a:ln>
            <a:noFill/>
          </a:ln>
        </p:spPr>
        <p:txBody>
          <a:bodyPr anchorCtr="0" anchor="t" bIns="45700" lIns="91425" spcFirstLastPara="1" rIns="91425" wrap="square" tIns="45700"/>
          <a:lstStyle>
            <a:lvl1pPr indent="-393700" lvl="0" marL="457200" marR="0" rtl="0" algn="l">
              <a:spcBef>
                <a:spcPts val="520"/>
              </a:spcBef>
              <a:spcAft>
                <a:spcPts val="0"/>
              </a:spcAft>
              <a:buClr>
                <a:srgbClr val="D4272E"/>
              </a:buClr>
              <a:buSzPts val="2600"/>
              <a:buFont typeface="Arial"/>
              <a:buChar char="•"/>
              <a:defRPr b="0" i="0" sz="26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68300" lvl="2" marL="1371600" marR="0" rtl="0" algn="l">
              <a:spcBef>
                <a:spcPts val="440"/>
              </a:spcBef>
              <a:spcAft>
                <a:spcPts val="0"/>
              </a:spcAft>
              <a:buClr>
                <a:schemeClr val="dk1"/>
              </a:buClr>
              <a:buSzPts val="2200"/>
              <a:buFont typeface="Arial"/>
              <a:buChar char="•"/>
              <a:defRPr b="0" i="0" sz="22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6" name="Google Shape;36;p7"/>
          <p:cNvSpPr txBox="1"/>
          <p:nvPr>
            <p:ph idx="2" type="body"/>
          </p:nvPr>
        </p:nvSpPr>
        <p:spPr>
          <a:xfrm>
            <a:off x="4619625" y="1066800"/>
            <a:ext cx="4086225" cy="5149850"/>
          </a:xfrm>
          <a:prstGeom prst="rect">
            <a:avLst/>
          </a:prstGeom>
          <a:noFill/>
          <a:ln>
            <a:noFill/>
          </a:ln>
        </p:spPr>
        <p:txBody>
          <a:bodyPr anchorCtr="0" anchor="t" bIns="45700" lIns="91425" spcFirstLastPara="1" rIns="91425" wrap="square" tIns="45700"/>
          <a:lstStyle>
            <a:lvl1pPr indent="-393700" lvl="0" marL="457200" marR="0" rtl="0" algn="l">
              <a:spcBef>
                <a:spcPts val="520"/>
              </a:spcBef>
              <a:spcAft>
                <a:spcPts val="0"/>
              </a:spcAft>
              <a:buClr>
                <a:srgbClr val="D4272E"/>
              </a:buClr>
              <a:buSzPts val="2600"/>
              <a:buFont typeface="Arial"/>
              <a:buChar char="•"/>
              <a:defRPr b="0" i="0" sz="26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68300" lvl="2" marL="1371600" marR="0" rtl="0" algn="l">
              <a:spcBef>
                <a:spcPts val="440"/>
              </a:spcBef>
              <a:spcAft>
                <a:spcPts val="0"/>
              </a:spcAft>
              <a:buClr>
                <a:schemeClr val="dk1"/>
              </a:buClr>
              <a:buSzPts val="2200"/>
              <a:buFont typeface="Arial"/>
              <a:buChar char="•"/>
              <a:defRPr b="0" i="0" sz="22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4.png"/><Relationship Id="rId11" Type="http://schemas.openxmlformats.org/officeDocument/2006/relationships/theme" Target="../theme/theme1.xml"/><Relationship Id="rId10" Type="http://schemas.openxmlformats.org/officeDocument/2006/relationships/slideLayout" Target="../slideLayouts/slideLayout6.xml"/><Relationship Id="rId9" Type="http://schemas.openxmlformats.org/officeDocument/2006/relationships/slideLayout" Target="../slideLayouts/slideLayout5.xml"/><Relationship Id="rId5" Type="http://schemas.openxmlformats.org/officeDocument/2006/relationships/slideLayout" Target="../slideLayouts/slideLayout1.xml"/><Relationship Id="rId6" Type="http://schemas.openxmlformats.org/officeDocument/2006/relationships/slideLayout" Target="../slideLayouts/slideLayout2.xml"/><Relationship Id="rId7" Type="http://schemas.openxmlformats.org/officeDocument/2006/relationships/slideLayout" Target="../slideLayouts/slideLayout3.xml"/><Relationship Id="rId8"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nvSpPr>
        <p:spPr>
          <a:xfrm>
            <a:off x="8448675" y="6503988"/>
            <a:ext cx="666750" cy="266700"/>
          </a:xfrm>
          <a:prstGeom prst="rect">
            <a:avLst/>
          </a:prstGeom>
          <a:noFill/>
          <a:ln>
            <a:noFill/>
          </a:ln>
        </p:spPr>
        <p:txBody>
          <a:bodyPr anchorCtr="0" anchor="ctr" bIns="46025" lIns="92075" spcFirstLastPara="1" rIns="92075" wrap="square" tIns="46025">
            <a:noAutofit/>
          </a:bodyPr>
          <a:lstStyle/>
          <a:p>
            <a:pPr indent="0" lvl="0" marL="0" marR="0" rtl="0" algn="l">
              <a:spcBef>
                <a:spcPts val="0"/>
              </a:spcBef>
              <a:spcAft>
                <a:spcPts val="0"/>
              </a:spcAft>
              <a:buNone/>
            </a:pPr>
            <a:r>
              <a:rPr b="1" i="0" lang="en-US" sz="900" u="none" cap="none" strike="noStrike">
                <a:solidFill>
                  <a:schemeClr val="dk1"/>
                </a:solidFill>
                <a:latin typeface="Arial"/>
                <a:ea typeface="Arial"/>
                <a:cs typeface="Arial"/>
                <a:sym typeface="Arial"/>
              </a:rPr>
              <a:t>|</a:t>
            </a:r>
            <a:r>
              <a:rPr b="0" i="0" lang="en-US" sz="800" u="none" cap="none" strike="noStrike">
                <a:solidFill>
                  <a:schemeClr val="dk1"/>
                </a:solidFill>
                <a:latin typeface="Arial"/>
                <a:ea typeface="Arial"/>
                <a:cs typeface="Arial"/>
                <a:sym typeface="Arial"/>
              </a:rPr>
              <a:t> </a:t>
            </a:r>
            <a:fld id="{00000000-1234-1234-1234-123412341234}" type="slidenum">
              <a:rPr b="0" i="0" lang="en-US" sz="800" u="none" cap="none" strike="noStrike">
                <a:solidFill>
                  <a:schemeClr val="dk1"/>
                </a:solidFill>
                <a:latin typeface="Arial"/>
                <a:ea typeface="Arial"/>
                <a:cs typeface="Arial"/>
                <a:sym typeface="Arial"/>
              </a:rPr>
              <a:t>‹#›</a:t>
            </a:fld>
            <a:endParaRPr b="0" i="0" sz="800" u="none" cap="none" strike="noStrike">
              <a:solidFill>
                <a:schemeClr val="dk1"/>
              </a:solidFill>
              <a:latin typeface="Arial"/>
              <a:ea typeface="Arial"/>
              <a:cs typeface="Arial"/>
              <a:sym typeface="Arial"/>
            </a:endParaRPr>
          </a:p>
        </p:txBody>
      </p:sp>
      <p:pic>
        <p:nvPicPr>
          <p:cNvPr descr="Harris_wR_2color.png" id="11" name="Google Shape;11;p1"/>
          <p:cNvPicPr preferRelativeResize="0"/>
          <p:nvPr/>
        </p:nvPicPr>
        <p:blipFill rotWithShape="1">
          <a:blip r:embed="rId1">
            <a:alphaModFix/>
          </a:blip>
          <a:srcRect b="0" l="0" r="0" t="0"/>
          <a:stretch/>
        </p:blipFill>
        <p:spPr>
          <a:xfrm>
            <a:off x="7185377" y="295275"/>
            <a:ext cx="1519627" cy="397416"/>
          </a:xfrm>
          <a:prstGeom prst="rect">
            <a:avLst/>
          </a:prstGeom>
          <a:noFill/>
          <a:ln>
            <a:noFill/>
          </a:ln>
        </p:spPr>
      </p:pic>
      <p:sp>
        <p:nvSpPr>
          <p:cNvPr id="12" name="Google Shape;12;p1"/>
          <p:cNvSpPr/>
          <p:nvPr/>
        </p:nvSpPr>
        <p:spPr>
          <a:xfrm>
            <a:off x="-5024" y="6335486"/>
            <a:ext cx="2803490" cy="527538"/>
          </a:xfrm>
          <a:custGeom>
            <a:rect b="b" l="l" r="r" t="t"/>
            <a:pathLst>
              <a:path extrusionOk="0" h="527538" w="2803490">
                <a:moveTo>
                  <a:pt x="2617595" y="0"/>
                </a:moveTo>
                <a:lnTo>
                  <a:pt x="2803490" y="527538"/>
                </a:lnTo>
                <a:lnTo>
                  <a:pt x="5024" y="527538"/>
                </a:lnTo>
                <a:cubicBezTo>
                  <a:pt x="3349" y="351692"/>
                  <a:pt x="1675" y="175846"/>
                  <a:pt x="0" y="0"/>
                </a:cubicBezTo>
                <a:lnTo>
                  <a:pt x="2617595" y="0"/>
                </a:lnTo>
                <a:close/>
              </a:path>
            </a:pathLst>
          </a:custGeom>
          <a:blipFill rotWithShape="1">
            <a:blip r:embed="rId2">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400"/>
              <a:buFont typeface="Times New Roman"/>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13" name="Google Shape;13;p1"/>
          <p:cNvSpPr txBox="1"/>
          <p:nvPr/>
        </p:nvSpPr>
        <p:spPr>
          <a:xfrm>
            <a:off x="4717084" y="6516625"/>
            <a:ext cx="2826716" cy="250545"/>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900"/>
              <a:buFont typeface="Arial"/>
              <a:buNone/>
            </a:pPr>
            <a:r>
              <a:rPr b="1" i="0" lang="en-US" sz="900" u="none" cap="none" strike="noStrike">
                <a:solidFill>
                  <a:schemeClr val="dk1"/>
                </a:solidFill>
                <a:latin typeface="Arial"/>
                <a:ea typeface="Arial"/>
                <a:cs typeface="Arial"/>
                <a:sym typeface="Arial"/>
              </a:rPr>
              <a:t>Program Name SDR</a:t>
            </a:r>
            <a:endParaRPr b="1" i="0" sz="900" u="none" cap="none" strike="noStrike">
              <a:solidFill>
                <a:schemeClr val="dk1"/>
              </a:solidFill>
              <a:latin typeface="Arial"/>
              <a:ea typeface="Arial"/>
              <a:cs typeface="Arial"/>
              <a:sym typeface="Arial"/>
            </a:endParaRPr>
          </a:p>
        </p:txBody>
      </p:sp>
      <p:sp>
        <p:nvSpPr>
          <p:cNvPr id="14" name="Google Shape;14;p1"/>
          <p:cNvSpPr/>
          <p:nvPr/>
        </p:nvSpPr>
        <p:spPr>
          <a:xfrm>
            <a:off x="4572000" y="6526481"/>
            <a:ext cx="216726" cy="2308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US" sz="900" u="none" cap="none" strike="noStrike">
                <a:solidFill>
                  <a:schemeClr val="dk1"/>
                </a:solidFill>
                <a:latin typeface="Arial"/>
                <a:ea typeface="Arial"/>
                <a:cs typeface="Arial"/>
                <a:sym typeface="Arial"/>
              </a:rPr>
              <a:t>|</a:t>
            </a:r>
            <a:endParaRPr b="1" i="0" sz="900" u="none" cap="none" strike="noStrike">
              <a:solidFill>
                <a:schemeClr val="dk1"/>
              </a:solidFill>
              <a:latin typeface="Arial"/>
              <a:ea typeface="Arial"/>
              <a:cs typeface="Arial"/>
              <a:sym typeface="Arial"/>
            </a:endParaRPr>
          </a:p>
        </p:txBody>
      </p:sp>
      <p:pic>
        <p:nvPicPr>
          <p:cNvPr descr="red_line.png" id="15" name="Google Shape;15;p1"/>
          <p:cNvPicPr preferRelativeResize="0"/>
          <p:nvPr/>
        </p:nvPicPr>
        <p:blipFill rotWithShape="1">
          <a:blip r:embed="rId3">
            <a:alphaModFix/>
          </a:blip>
          <a:srcRect b="0" l="0" r="0" t="0"/>
          <a:stretch/>
        </p:blipFill>
        <p:spPr>
          <a:xfrm>
            <a:off x="0" y="770915"/>
            <a:ext cx="9144000" cy="36503"/>
          </a:xfrm>
          <a:prstGeom prst="rect">
            <a:avLst/>
          </a:prstGeom>
          <a:noFill/>
          <a:ln>
            <a:noFill/>
          </a:ln>
        </p:spPr>
      </p:pic>
      <p:sp>
        <p:nvSpPr>
          <p:cNvPr id="16" name="Google Shape;16;p1"/>
          <p:cNvSpPr/>
          <p:nvPr/>
        </p:nvSpPr>
        <p:spPr>
          <a:xfrm>
            <a:off x="-7675" y="-1"/>
            <a:ext cx="702365" cy="803719"/>
          </a:xfrm>
          <a:custGeom>
            <a:rect b="b" l="l" r="r" t="t"/>
            <a:pathLst>
              <a:path extrusionOk="0" h="803719" w="702365">
                <a:moveTo>
                  <a:pt x="380178" y="0"/>
                </a:moveTo>
                <a:lnTo>
                  <a:pt x="702365" y="803719"/>
                </a:lnTo>
                <a:lnTo>
                  <a:pt x="2651" y="796404"/>
                </a:lnTo>
                <a:cubicBezTo>
                  <a:pt x="5302" y="528498"/>
                  <a:pt x="0" y="267907"/>
                  <a:pt x="2651" y="1"/>
                </a:cubicBezTo>
                <a:lnTo>
                  <a:pt x="380178" y="0"/>
                </a:lnTo>
                <a:close/>
              </a:path>
            </a:pathLst>
          </a:custGeom>
          <a:blipFill rotWithShape="1">
            <a:blip r:embed="rId4">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400"/>
              <a:buFont typeface="Times New Roman"/>
              <a:buNone/>
            </a:pPr>
            <a:r>
              <a:t/>
            </a:r>
            <a:endParaRPr b="0" i="0" sz="2400" u="none" cap="none" strike="noStrike">
              <a:solidFill>
                <a:schemeClr val="dk1"/>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sldLayoutIdLst>
    <p:sldLayoutId id="2147483648" r:id="rId5"/>
    <p:sldLayoutId id="2147483649" r:id="rId6"/>
    <p:sldLayoutId id="2147483650" r:id="rId7"/>
    <p:sldLayoutId id="2147483651" r:id="rId8"/>
    <p:sldLayoutId id="2147483652" r:id="rId9"/>
    <p:sldLayoutId id="2147483653"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 name="Shape 41"/>
        <p:cNvGrpSpPr/>
        <p:nvPr/>
      </p:nvGrpSpPr>
      <p:grpSpPr>
        <a:xfrm>
          <a:off x="0" y="0"/>
          <a:ext cx="0" cy="0"/>
          <a:chOff x="0" y="0"/>
          <a:chExt cx="0" cy="0"/>
        </a:xfrm>
      </p:grpSpPr>
      <p:sp>
        <p:nvSpPr>
          <p:cNvPr id="42" name="Google Shape;42;p8"/>
          <p:cNvSpPr txBox="1"/>
          <p:nvPr>
            <p:ph type="ctrTitle"/>
          </p:nvPr>
        </p:nvSpPr>
        <p:spPr>
          <a:xfrm>
            <a:off x="685800" y="1291050"/>
            <a:ext cx="7772400" cy="21378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i="1" lang="en-US" sz="3900" u="none" cap="none" strike="noStrike">
                <a:solidFill>
                  <a:schemeClr val="dk1"/>
                </a:solidFill>
              </a:rPr>
              <a:t>NavX: </a:t>
            </a:r>
            <a:endParaRPr sz="3900"/>
          </a:p>
          <a:p>
            <a:pPr indent="0" lvl="0" marL="0" marR="0" rtl="0" algn="ctr">
              <a:spcBef>
                <a:spcPts val="0"/>
              </a:spcBef>
              <a:spcAft>
                <a:spcPts val="0"/>
              </a:spcAft>
              <a:buNone/>
            </a:pPr>
            <a:r>
              <a:rPr lang="en-US" sz="3900"/>
              <a:t>Joint Preliminary/System Design Review</a:t>
            </a:r>
            <a:r>
              <a:rPr b="0" i="1" lang="en-US" sz="3900" u="none" cap="none" strike="noStrike">
                <a:solidFill>
                  <a:schemeClr val="dk1"/>
                </a:solidFill>
                <a:latin typeface="Arial Black"/>
                <a:ea typeface="Arial Black"/>
                <a:cs typeface="Arial Black"/>
                <a:sym typeface="Arial Black"/>
              </a:rPr>
              <a:t> </a:t>
            </a:r>
            <a:endParaRPr/>
          </a:p>
        </p:txBody>
      </p:sp>
      <p:sp>
        <p:nvSpPr>
          <p:cNvPr id="43" name="Google Shape;43;p8"/>
          <p:cNvSpPr txBox="1"/>
          <p:nvPr>
            <p:ph idx="1" type="subTitle"/>
          </p:nvPr>
        </p:nvSpPr>
        <p:spPr>
          <a:xfrm>
            <a:off x="1371600" y="3429000"/>
            <a:ext cx="6400800" cy="2286000"/>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D4272E"/>
              </a:buClr>
              <a:buSzPts val="2200"/>
              <a:buFont typeface="Arial"/>
              <a:buNone/>
            </a:pPr>
            <a:r>
              <a:rPr b="0" i="0" lang="en-US" sz="2200" u="none" cap="none" strike="noStrike">
                <a:solidFill>
                  <a:schemeClr val="dk1"/>
                </a:solidFill>
                <a:latin typeface="Arial"/>
                <a:ea typeface="Arial"/>
                <a:cs typeface="Arial"/>
                <a:sym typeface="Arial"/>
              </a:rPr>
              <a:t>Team:</a:t>
            </a:r>
            <a:endParaRPr/>
          </a:p>
          <a:p>
            <a:pPr indent="0" lvl="0" marL="0" marR="0" rtl="0" algn="ctr">
              <a:lnSpc>
                <a:spcPct val="90000"/>
              </a:lnSpc>
              <a:spcBef>
                <a:spcPts val="440"/>
              </a:spcBef>
              <a:spcAft>
                <a:spcPts val="0"/>
              </a:spcAft>
              <a:buClr>
                <a:srgbClr val="D4272E"/>
              </a:buClr>
              <a:buSzPts val="2200"/>
              <a:buFont typeface="Arial"/>
              <a:buNone/>
            </a:pPr>
            <a:r>
              <a:rPr b="0" i="0" lang="en-US" sz="2200" u="none" cap="none" strike="noStrike">
                <a:solidFill>
                  <a:schemeClr val="dk1"/>
                </a:solidFill>
                <a:latin typeface="Arial"/>
                <a:ea typeface="Arial"/>
                <a:cs typeface="Arial"/>
                <a:sym typeface="Arial"/>
              </a:rPr>
              <a:t>Alvin O’Garro</a:t>
            </a:r>
            <a:endParaRPr b="0" i="0" sz="2200" u="none" cap="none" strike="noStrike">
              <a:solidFill>
                <a:schemeClr val="dk1"/>
              </a:solidFill>
              <a:latin typeface="Arial"/>
              <a:ea typeface="Arial"/>
              <a:cs typeface="Arial"/>
              <a:sym typeface="Arial"/>
            </a:endParaRPr>
          </a:p>
          <a:p>
            <a:pPr indent="0" lvl="0" marL="0" marR="0" rtl="0" algn="ctr">
              <a:lnSpc>
                <a:spcPct val="90000"/>
              </a:lnSpc>
              <a:spcBef>
                <a:spcPts val="440"/>
              </a:spcBef>
              <a:spcAft>
                <a:spcPts val="0"/>
              </a:spcAft>
              <a:buClr>
                <a:srgbClr val="D4272E"/>
              </a:buClr>
              <a:buSzPts val="2200"/>
              <a:buFont typeface="Arial"/>
              <a:buNone/>
            </a:pPr>
            <a:r>
              <a:rPr b="0" i="0" lang="en-US" sz="2200" u="none" cap="none" strike="noStrike">
                <a:solidFill>
                  <a:schemeClr val="dk1"/>
                </a:solidFill>
                <a:latin typeface="Arial"/>
                <a:ea typeface="Arial"/>
                <a:cs typeface="Arial"/>
                <a:sym typeface="Arial"/>
              </a:rPr>
              <a:t>Jacob Jeong</a:t>
            </a:r>
            <a:endParaRPr b="0" i="0" sz="2200" u="none" cap="none" strike="noStrike">
              <a:solidFill>
                <a:schemeClr val="dk1"/>
              </a:solidFill>
              <a:latin typeface="Arial"/>
              <a:ea typeface="Arial"/>
              <a:cs typeface="Arial"/>
              <a:sym typeface="Arial"/>
            </a:endParaRPr>
          </a:p>
          <a:p>
            <a:pPr indent="0" lvl="0" marL="0" marR="0" rtl="0" algn="ctr">
              <a:lnSpc>
                <a:spcPct val="90000"/>
              </a:lnSpc>
              <a:spcBef>
                <a:spcPts val="440"/>
              </a:spcBef>
              <a:spcAft>
                <a:spcPts val="0"/>
              </a:spcAft>
              <a:buClr>
                <a:srgbClr val="D4272E"/>
              </a:buClr>
              <a:buSzPts val="2200"/>
              <a:buFont typeface="Arial"/>
              <a:buNone/>
            </a:pPr>
            <a:r>
              <a:rPr b="0" i="0" lang="en-US" sz="2200" u="none" cap="none" strike="noStrike">
                <a:solidFill>
                  <a:schemeClr val="dk1"/>
                </a:solidFill>
                <a:latin typeface="Arial"/>
                <a:ea typeface="Arial"/>
                <a:cs typeface="Arial"/>
                <a:sym typeface="Arial"/>
              </a:rPr>
              <a:t>Antony Samuel</a:t>
            </a:r>
            <a:endParaRPr/>
          </a:p>
          <a:p>
            <a:pPr indent="0" lvl="0" marL="0" marR="0" rtl="0" algn="ctr">
              <a:lnSpc>
                <a:spcPct val="90000"/>
              </a:lnSpc>
              <a:spcBef>
                <a:spcPts val="440"/>
              </a:spcBef>
              <a:spcAft>
                <a:spcPts val="0"/>
              </a:spcAft>
              <a:buClr>
                <a:srgbClr val="D4272E"/>
              </a:buClr>
              <a:buSzPts val="2200"/>
              <a:buFont typeface="Arial"/>
              <a:buNone/>
            </a:pPr>
            <a:r>
              <a:rPr b="0" i="0" lang="en-US" sz="2200" u="none" cap="none" strike="noStrike">
                <a:solidFill>
                  <a:schemeClr val="dk1"/>
                </a:solidFill>
                <a:latin typeface="Arial"/>
                <a:ea typeface="Arial"/>
                <a:cs typeface="Arial"/>
                <a:sym typeface="Arial"/>
              </a:rPr>
              <a:t>Kartik Sastry</a:t>
            </a:r>
            <a:endParaRPr b="0" i="0" sz="2200" u="none" cap="none" strike="noStrike">
              <a:solidFill>
                <a:schemeClr val="dk1"/>
              </a:solidFill>
              <a:latin typeface="Arial"/>
              <a:ea typeface="Arial"/>
              <a:cs typeface="Arial"/>
              <a:sym typeface="Arial"/>
            </a:endParaRPr>
          </a:p>
        </p:txBody>
      </p:sp>
      <p:sp>
        <p:nvSpPr>
          <p:cNvPr id="44" name="Google Shape;44;p8"/>
          <p:cNvSpPr/>
          <p:nvPr/>
        </p:nvSpPr>
        <p:spPr>
          <a:xfrm>
            <a:off x="4567700" y="6497725"/>
            <a:ext cx="1505400" cy="2832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Google Shape;146;p17"/>
          <p:cNvSpPr txBox="1"/>
          <p:nvPr>
            <p:ph idx="1" type="body"/>
          </p:nvPr>
        </p:nvSpPr>
        <p:spPr>
          <a:xfrm>
            <a:off x="485421" y="990600"/>
            <a:ext cx="8218311" cy="5184422"/>
          </a:xfrm>
          <a:prstGeom prst="rect">
            <a:avLst/>
          </a:prstGeom>
          <a:noFill/>
          <a:ln>
            <a:noFill/>
          </a:ln>
        </p:spPr>
        <p:txBody>
          <a:bodyPr anchorCtr="0" anchor="t" bIns="0" lIns="0" spcFirstLastPara="1" rIns="0" wrap="square" tIns="0">
            <a:noAutofit/>
          </a:bodyPr>
          <a:lstStyle/>
          <a:p>
            <a:pPr indent="-342900" lvl="0" marL="457200" rtl="0" algn="l">
              <a:lnSpc>
                <a:spcPct val="115000"/>
              </a:lnSpc>
              <a:spcBef>
                <a:spcPts val="400"/>
              </a:spcBef>
              <a:spcAft>
                <a:spcPts val="0"/>
              </a:spcAft>
              <a:buSzPts val="1800"/>
              <a:buChar char="●"/>
            </a:pPr>
            <a:r>
              <a:rPr b="1" lang="en-US" sz="1800"/>
              <a:t>“How good is the path?”</a:t>
            </a:r>
            <a:endParaRPr sz="1800"/>
          </a:p>
          <a:p>
            <a:pPr indent="-342900" lvl="1" marL="914400" rtl="0" algn="l">
              <a:lnSpc>
                <a:spcPct val="115000"/>
              </a:lnSpc>
              <a:spcBef>
                <a:spcPts val="0"/>
              </a:spcBef>
              <a:spcAft>
                <a:spcPts val="0"/>
              </a:spcAft>
              <a:buSzPts val="1800"/>
              <a:buChar char="○"/>
            </a:pPr>
            <a:r>
              <a:rPr lang="en-US"/>
              <a:t>The project shall c</a:t>
            </a:r>
            <a:r>
              <a:rPr lang="en-US" sz="1800"/>
              <a:t>haracterize the ‘deviation’ of our path from an ideal or reference path</a:t>
            </a:r>
            <a:endParaRPr sz="1800"/>
          </a:p>
          <a:p>
            <a:pPr indent="-342900" lvl="0" marL="457200" rtl="0" algn="l">
              <a:lnSpc>
                <a:spcPct val="115000"/>
              </a:lnSpc>
              <a:spcBef>
                <a:spcPts val="0"/>
              </a:spcBef>
              <a:spcAft>
                <a:spcPts val="0"/>
              </a:spcAft>
              <a:buSzPts val="1800"/>
              <a:buChar char="●"/>
            </a:pPr>
            <a:r>
              <a:rPr b="1" lang="en-US" sz="1800"/>
              <a:t>“How long does it take to compute?”</a:t>
            </a:r>
            <a:endParaRPr sz="1800"/>
          </a:p>
          <a:p>
            <a:pPr indent="-342900" lvl="1" marL="914400" rtl="0" algn="l">
              <a:lnSpc>
                <a:spcPct val="115000"/>
              </a:lnSpc>
              <a:spcBef>
                <a:spcPts val="0"/>
              </a:spcBef>
              <a:spcAft>
                <a:spcPts val="0"/>
              </a:spcAft>
              <a:buSzPts val="1800"/>
              <a:buChar char="○"/>
            </a:pPr>
            <a:r>
              <a:rPr i="1" lang="en-US"/>
              <a:t>Note: </a:t>
            </a:r>
            <a:r>
              <a:rPr i="1" lang="en-US" sz="1800"/>
              <a:t>Important if runtime becomes critical</a:t>
            </a:r>
            <a:endParaRPr i="1"/>
          </a:p>
          <a:p>
            <a:pPr indent="-342900" lvl="0" marL="457200" rtl="0" algn="l">
              <a:lnSpc>
                <a:spcPct val="115000"/>
              </a:lnSpc>
              <a:spcBef>
                <a:spcPts val="0"/>
              </a:spcBef>
              <a:spcAft>
                <a:spcPts val="0"/>
              </a:spcAft>
              <a:buSzPts val="1800"/>
              <a:buChar char="●"/>
            </a:pPr>
            <a:r>
              <a:rPr b="1" lang="en-US" sz="1800"/>
              <a:t>Subsystem validation depicted below:</a:t>
            </a:r>
            <a:endParaRPr b="1" sz="1800"/>
          </a:p>
          <a:p>
            <a:pPr indent="0" lvl="0" marL="0" rtl="0" algn="l">
              <a:lnSpc>
                <a:spcPct val="115000"/>
              </a:lnSpc>
              <a:spcBef>
                <a:spcPts val="400"/>
              </a:spcBef>
              <a:spcAft>
                <a:spcPts val="0"/>
              </a:spcAft>
              <a:buClr>
                <a:schemeClr val="dk1"/>
              </a:buClr>
              <a:buSzPts val="1100"/>
              <a:buFont typeface="Arial"/>
              <a:buNone/>
            </a:pPr>
            <a:r>
              <a:t/>
            </a:r>
            <a:endParaRPr sz="1600"/>
          </a:p>
          <a:p>
            <a:pPr indent="0" lvl="0" marL="0" marR="0" rtl="0" algn="l">
              <a:lnSpc>
                <a:spcPct val="100000"/>
              </a:lnSpc>
              <a:spcBef>
                <a:spcPts val="0"/>
              </a:spcBef>
              <a:spcAft>
                <a:spcPts val="0"/>
              </a:spcAft>
              <a:buNone/>
            </a:pPr>
            <a:r>
              <a:t/>
            </a:r>
            <a:endParaRPr/>
          </a:p>
        </p:txBody>
      </p:sp>
      <p:sp>
        <p:nvSpPr>
          <p:cNvPr id="147" name="Google Shape;147;p17"/>
          <p:cNvSpPr txBox="1"/>
          <p:nvPr>
            <p:ph type="title"/>
          </p:nvPr>
        </p:nvSpPr>
        <p:spPr>
          <a:xfrm>
            <a:off x="722312" y="0"/>
            <a:ext cx="6242932" cy="778933"/>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b="1" i="0" lang="en-US" sz="2600" u="none" cap="none" strike="noStrike">
                <a:solidFill>
                  <a:schemeClr val="dk1"/>
                </a:solidFill>
                <a:latin typeface="Arial"/>
                <a:ea typeface="Arial"/>
                <a:cs typeface="Arial"/>
                <a:sym typeface="Arial"/>
              </a:rPr>
              <a:t>Performance Metrics</a:t>
            </a:r>
            <a:r>
              <a:rPr lang="en-US"/>
              <a:t> and Analysis</a:t>
            </a:r>
            <a:endParaRPr/>
          </a:p>
        </p:txBody>
      </p:sp>
      <p:pic>
        <p:nvPicPr>
          <p:cNvPr id="148" name="Google Shape;148;p17"/>
          <p:cNvPicPr preferRelativeResize="0"/>
          <p:nvPr/>
        </p:nvPicPr>
        <p:blipFill>
          <a:blip r:embed="rId3">
            <a:alphaModFix/>
          </a:blip>
          <a:stretch>
            <a:fillRect/>
          </a:stretch>
        </p:blipFill>
        <p:spPr>
          <a:xfrm>
            <a:off x="722300" y="2971900"/>
            <a:ext cx="7291900" cy="3203125"/>
          </a:xfrm>
          <a:prstGeom prst="rect">
            <a:avLst/>
          </a:prstGeom>
          <a:noFill/>
          <a:ln>
            <a:noFill/>
          </a:ln>
        </p:spPr>
      </p:pic>
      <p:sp>
        <p:nvSpPr>
          <p:cNvPr id="149" name="Google Shape;149;p17"/>
          <p:cNvSpPr/>
          <p:nvPr/>
        </p:nvSpPr>
        <p:spPr>
          <a:xfrm>
            <a:off x="4567700" y="6497725"/>
            <a:ext cx="1505400" cy="2832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Google Shape;155;p18"/>
          <p:cNvSpPr txBox="1"/>
          <p:nvPr>
            <p:ph idx="1" type="body"/>
          </p:nvPr>
        </p:nvSpPr>
        <p:spPr>
          <a:xfrm>
            <a:off x="485421" y="990600"/>
            <a:ext cx="8218200" cy="5184300"/>
          </a:xfrm>
          <a:prstGeom prst="rect">
            <a:avLst/>
          </a:prstGeom>
          <a:noFill/>
          <a:ln>
            <a:noFill/>
          </a:ln>
        </p:spPr>
        <p:txBody>
          <a:bodyPr anchorCtr="0" anchor="t" bIns="0" lIns="0" spcFirstLastPara="1" rIns="0" wrap="square" tIns="0">
            <a:noAutofit/>
          </a:bodyPr>
          <a:lstStyle/>
          <a:p>
            <a:pPr indent="-342900" lvl="0" marL="457200" marR="0" rtl="0" algn="l">
              <a:spcBef>
                <a:spcPts val="0"/>
              </a:spcBef>
              <a:spcAft>
                <a:spcPts val="0"/>
              </a:spcAft>
              <a:buClr>
                <a:schemeClr val="dk1"/>
              </a:buClr>
              <a:buSzPts val="1800"/>
              <a:buChar char="●"/>
            </a:pPr>
            <a:r>
              <a:rPr b="1" i="0" lang="en-US" sz="1800" u="none" cap="none" strike="noStrike">
                <a:solidFill>
                  <a:schemeClr val="dk1"/>
                </a:solidFill>
              </a:rPr>
              <a:t>Significant Tradeoffs</a:t>
            </a:r>
            <a:r>
              <a:rPr b="1" i="0" lang="en-US" sz="1800" u="none" cap="none" strike="noStrike">
                <a:solidFill>
                  <a:schemeClr val="dk1"/>
                </a:solidFill>
              </a:rPr>
              <a:t> </a:t>
            </a:r>
            <a:endParaRPr b="1" sz="1800"/>
          </a:p>
          <a:p>
            <a:pPr indent="-342900" lvl="1" marL="914400" marR="0" rtl="0" algn="l">
              <a:lnSpc>
                <a:spcPct val="115000"/>
              </a:lnSpc>
              <a:spcBef>
                <a:spcPts val="1000"/>
              </a:spcBef>
              <a:spcAft>
                <a:spcPts val="0"/>
              </a:spcAft>
              <a:buClr>
                <a:schemeClr val="dk1"/>
              </a:buClr>
              <a:buSzPts val="1800"/>
              <a:buFont typeface="Arial"/>
              <a:buChar char="○"/>
            </a:pPr>
            <a:r>
              <a:rPr lang="en-US"/>
              <a:t>Spatial density of data vs computation resources. </a:t>
            </a:r>
            <a:endParaRPr/>
          </a:p>
          <a:p>
            <a:pPr indent="-342900" lvl="2" marL="1371600" marR="0" rtl="0" algn="l">
              <a:lnSpc>
                <a:spcPct val="115000"/>
              </a:lnSpc>
              <a:spcBef>
                <a:spcPts val="1000"/>
              </a:spcBef>
              <a:spcAft>
                <a:spcPts val="0"/>
              </a:spcAft>
              <a:buSzPts val="1800"/>
              <a:buChar char="■"/>
            </a:pPr>
            <a:r>
              <a:rPr lang="en-US" sz="1800"/>
              <a:t>Higher spatial density allows finer path control and better terrain representation, but requires a more memory intensive graph.</a:t>
            </a:r>
            <a:endParaRPr sz="1800"/>
          </a:p>
          <a:p>
            <a:pPr indent="-342900" lvl="1" marL="914400" marR="0" rtl="0" algn="l">
              <a:lnSpc>
                <a:spcPct val="115000"/>
              </a:lnSpc>
              <a:spcBef>
                <a:spcPts val="1000"/>
              </a:spcBef>
              <a:spcAft>
                <a:spcPts val="0"/>
              </a:spcAft>
              <a:buSzPts val="1800"/>
              <a:buChar char="○"/>
            </a:pPr>
            <a:r>
              <a:rPr lang="en-US"/>
              <a:t>Path optimality vs computation time.</a:t>
            </a:r>
            <a:endParaRPr/>
          </a:p>
          <a:p>
            <a:pPr indent="-342900" lvl="2" marL="1371600" marR="0" rtl="0" algn="l">
              <a:lnSpc>
                <a:spcPct val="115000"/>
              </a:lnSpc>
              <a:spcBef>
                <a:spcPts val="1000"/>
              </a:spcBef>
              <a:spcAft>
                <a:spcPts val="1000"/>
              </a:spcAft>
              <a:buSzPts val="1800"/>
              <a:buChar char="■"/>
            </a:pPr>
            <a:r>
              <a:rPr lang="en-US" sz="1800"/>
              <a:t>More accurate paths can be generated, but at the expense of computation time.</a:t>
            </a:r>
            <a:endParaRPr sz="1800"/>
          </a:p>
        </p:txBody>
      </p:sp>
      <p:sp>
        <p:nvSpPr>
          <p:cNvPr id="156" name="Google Shape;156;p18"/>
          <p:cNvSpPr txBox="1"/>
          <p:nvPr>
            <p:ph type="title"/>
          </p:nvPr>
        </p:nvSpPr>
        <p:spPr>
          <a:xfrm>
            <a:off x="722312" y="0"/>
            <a:ext cx="6242932" cy="778933"/>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b="1" i="0" lang="en-US" sz="2600" u="none" cap="none" strike="noStrike">
                <a:solidFill>
                  <a:schemeClr val="dk1"/>
                </a:solidFill>
                <a:latin typeface="Arial"/>
                <a:ea typeface="Arial"/>
                <a:cs typeface="Arial"/>
                <a:sym typeface="Arial"/>
              </a:rPr>
              <a:t>System </a:t>
            </a:r>
            <a:r>
              <a:rPr lang="en-US"/>
              <a:t>Trade-offs</a:t>
            </a:r>
            <a:endParaRPr/>
          </a:p>
        </p:txBody>
      </p:sp>
      <p:sp>
        <p:nvSpPr>
          <p:cNvPr id="157" name="Google Shape;157;p18"/>
          <p:cNvSpPr/>
          <p:nvPr/>
        </p:nvSpPr>
        <p:spPr>
          <a:xfrm>
            <a:off x="4567700" y="6497725"/>
            <a:ext cx="1505400" cy="2832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2" name="Shape 162"/>
        <p:cNvGrpSpPr/>
        <p:nvPr/>
      </p:nvGrpSpPr>
      <p:grpSpPr>
        <a:xfrm>
          <a:off x="0" y="0"/>
          <a:ext cx="0" cy="0"/>
          <a:chOff x="0" y="0"/>
          <a:chExt cx="0" cy="0"/>
        </a:xfrm>
      </p:grpSpPr>
      <p:sp>
        <p:nvSpPr>
          <p:cNvPr id="163" name="Google Shape;163;p19"/>
          <p:cNvSpPr txBox="1"/>
          <p:nvPr>
            <p:ph idx="1" type="body"/>
          </p:nvPr>
        </p:nvSpPr>
        <p:spPr>
          <a:xfrm>
            <a:off x="485421" y="990600"/>
            <a:ext cx="8218200" cy="5184300"/>
          </a:xfrm>
          <a:prstGeom prst="rect">
            <a:avLst/>
          </a:prstGeom>
          <a:noFill/>
          <a:ln>
            <a:noFill/>
          </a:ln>
        </p:spPr>
        <p:txBody>
          <a:bodyPr anchorCtr="0" anchor="t" bIns="0" lIns="0" spcFirstLastPara="1" rIns="0" wrap="square" tIns="0">
            <a:noAutofit/>
          </a:bodyPr>
          <a:lstStyle/>
          <a:p>
            <a:pPr indent="-342900" lvl="0" marL="457200" rtl="0" algn="l">
              <a:lnSpc>
                <a:spcPct val="115000"/>
              </a:lnSpc>
              <a:spcBef>
                <a:spcPts val="400"/>
              </a:spcBef>
              <a:spcAft>
                <a:spcPts val="0"/>
              </a:spcAft>
              <a:buSzPts val="1800"/>
              <a:buChar char="●"/>
            </a:pPr>
            <a:r>
              <a:rPr b="1" lang="en-US" sz="1800"/>
              <a:t>Critical Timing</a:t>
            </a:r>
            <a:endParaRPr b="1" sz="1800"/>
          </a:p>
          <a:p>
            <a:pPr indent="-342900" lvl="1" marL="914400" rtl="0" algn="l">
              <a:lnSpc>
                <a:spcPct val="115000"/>
              </a:lnSpc>
              <a:spcBef>
                <a:spcPts val="0"/>
              </a:spcBef>
              <a:spcAft>
                <a:spcPts val="0"/>
              </a:spcAft>
              <a:buSzPts val="1800"/>
              <a:buChar char="○"/>
            </a:pPr>
            <a:r>
              <a:rPr lang="en-US"/>
              <a:t>No timing constraint</a:t>
            </a:r>
            <a:endParaRPr b="1"/>
          </a:p>
          <a:p>
            <a:pPr indent="-342900" lvl="0" marL="457200" rtl="0" algn="l">
              <a:lnSpc>
                <a:spcPct val="115000"/>
              </a:lnSpc>
              <a:spcBef>
                <a:spcPts val="0"/>
              </a:spcBef>
              <a:spcAft>
                <a:spcPts val="0"/>
              </a:spcAft>
              <a:buSzPts val="1800"/>
              <a:buChar char="●"/>
            </a:pPr>
            <a:r>
              <a:rPr b="1" lang="en-US" sz="1800"/>
              <a:t>Memory Utilization</a:t>
            </a:r>
            <a:endParaRPr b="1" sz="1800"/>
          </a:p>
          <a:p>
            <a:pPr indent="-342900" lvl="1" marL="914400" rtl="0" algn="l">
              <a:lnSpc>
                <a:spcPct val="115000"/>
              </a:lnSpc>
              <a:spcBef>
                <a:spcPts val="0"/>
              </a:spcBef>
              <a:spcAft>
                <a:spcPts val="0"/>
              </a:spcAft>
              <a:buSzPts val="1800"/>
              <a:buChar char="○"/>
            </a:pPr>
            <a:r>
              <a:rPr lang="en-US"/>
              <a:t>Point storage requirements alone scale linearly with </a:t>
            </a:r>
            <a:r>
              <a:rPr i="1" lang="en-US"/>
              <a:t>k</a:t>
            </a:r>
            <a:endParaRPr i="1"/>
          </a:p>
          <a:p>
            <a:pPr indent="-330200" lvl="2" marL="1371600" rtl="0" algn="l">
              <a:lnSpc>
                <a:spcPct val="115000"/>
              </a:lnSpc>
              <a:spcBef>
                <a:spcPts val="0"/>
              </a:spcBef>
              <a:spcAft>
                <a:spcPts val="0"/>
              </a:spcAft>
              <a:buSzPts val="1600"/>
              <a:buChar char="■"/>
            </a:pPr>
            <a:r>
              <a:rPr lang="en-US"/>
              <a:t>Bulk of memory required</a:t>
            </a:r>
            <a:endParaRPr/>
          </a:p>
          <a:p>
            <a:pPr indent="-342900" lvl="2" marL="1371600" rtl="0" algn="l">
              <a:lnSpc>
                <a:spcPct val="115000"/>
              </a:lnSpc>
              <a:spcBef>
                <a:spcPts val="0"/>
              </a:spcBef>
              <a:spcAft>
                <a:spcPts val="0"/>
              </a:spcAft>
              <a:buSzPts val="1800"/>
              <a:buChar char="■"/>
            </a:pPr>
            <a:r>
              <a:rPr lang="en-US"/>
              <a:t>Points stored as (X, Y, Z, Class): 3*sizeof(float) + sizeof(int)</a:t>
            </a:r>
            <a:endParaRPr/>
          </a:p>
          <a:p>
            <a:pPr indent="-330200" lvl="2" marL="1371600" rtl="0" algn="l">
              <a:lnSpc>
                <a:spcPct val="115000"/>
              </a:lnSpc>
              <a:spcBef>
                <a:spcPts val="0"/>
              </a:spcBef>
              <a:spcAft>
                <a:spcPts val="0"/>
              </a:spcAft>
              <a:buSzPts val="1600"/>
              <a:buChar char="■"/>
            </a:pPr>
            <a:r>
              <a:rPr lang="en-US"/>
              <a:t>Nodes stored as (Point, Point[k]): (</a:t>
            </a:r>
            <a:r>
              <a:rPr i="1" lang="en-US"/>
              <a:t>k</a:t>
            </a:r>
            <a:r>
              <a:rPr lang="en-US"/>
              <a:t>+1)*sizeof(Point)</a:t>
            </a:r>
            <a:endParaRPr/>
          </a:p>
          <a:p>
            <a:pPr indent="-342900" lvl="1" marL="914400" rtl="0" algn="l">
              <a:lnSpc>
                <a:spcPct val="115000"/>
              </a:lnSpc>
              <a:spcBef>
                <a:spcPts val="0"/>
              </a:spcBef>
              <a:spcAft>
                <a:spcPts val="0"/>
              </a:spcAft>
              <a:buSzPts val="1800"/>
              <a:buChar char="○"/>
            </a:pPr>
            <a:r>
              <a:rPr lang="en-US"/>
              <a:t>On the order of MB for 100,000 points in .las file</a:t>
            </a:r>
            <a:endParaRPr/>
          </a:p>
          <a:p>
            <a:pPr indent="-342900" lvl="0" marL="457200" rtl="0" algn="l">
              <a:lnSpc>
                <a:spcPct val="115000"/>
              </a:lnSpc>
              <a:spcBef>
                <a:spcPts val="0"/>
              </a:spcBef>
              <a:spcAft>
                <a:spcPts val="0"/>
              </a:spcAft>
              <a:buSzPts val="1800"/>
              <a:buChar char="●"/>
            </a:pPr>
            <a:r>
              <a:rPr b="1" lang="en-US" sz="1800"/>
              <a:t>Processor Loading</a:t>
            </a:r>
            <a:endParaRPr b="1" sz="1800"/>
          </a:p>
          <a:p>
            <a:pPr indent="-342900" lvl="1" marL="914400" rtl="0" algn="l">
              <a:lnSpc>
                <a:spcPct val="115000"/>
              </a:lnSpc>
              <a:spcBef>
                <a:spcPts val="0"/>
              </a:spcBef>
              <a:spcAft>
                <a:spcPts val="0"/>
              </a:spcAft>
              <a:buSzPts val="1800"/>
              <a:buChar char="○"/>
            </a:pPr>
            <a:r>
              <a:rPr lang="en-US"/>
              <a:t>Single Core - Single Thread For Now</a:t>
            </a:r>
            <a:endParaRPr/>
          </a:p>
          <a:p>
            <a:pPr indent="-342900" lvl="1" marL="914400" rtl="0" algn="l">
              <a:lnSpc>
                <a:spcPct val="115000"/>
              </a:lnSpc>
              <a:spcBef>
                <a:spcPts val="0"/>
              </a:spcBef>
              <a:spcAft>
                <a:spcPts val="0"/>
              </a:spcAft>
              <a:buSzPts val="1800"/>
              <a:buChar char="○"/>
            </a:pPr>
            <a:r>
              <a:rPr lang="en-US"/>
              <a:t>May parallelize graph generation in the future</a:t>
            </a:r>
            <a:endParaRPr/>
          </a:p>
        </p:txBody>
      </p:sp>
      <p:sp>
        <p:nvSpPr>
          <p:cNvPr id="164" name="Google Shape;164;p19"/>
          <p:cNvSpPr txBox="1"/>
          <p:nvPr>
            <p:ph type="title"/>
          </p:nvPr>
        </p:nvSpPr>
        <p:spPr>
          <a:xfrm>
            <a:off x="722312" y="0"/>
            <a:ext cx="6242932" cy="778933"/>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lang="en-US"/>
              <a:t>Software</a:t>
            </a:r>
            <a:r>
              <a:rPr b="1" i="0" lang="en-US" sz="2600" u="none" cap="none" strike="noStrike">
                <a:solidFill>
                  <a:schemeClr val="dk1"/>
                </a:solidFill>
                <a:latin typeface="Arial"/>
                <a:ea typeface="Arial"/>
                <a:cs typeface="Arial"/>
                <a:sym typeface="Arial"/>
              </a:rPr>
              <a:t> Design</a:t>
            </a:r>
            <a:r>
              <a:rPr lang="en-US"/>
              <a:t> Analysis</a:t>
            </a:r>
            <a:endParaRPr/>
          </a:p>
        </p:txBody>
      </p:sp>
      <p:sp>
        <p:nvSpPr>
          <p:cNvPr id="165" name="Google Shape;165;p19"/>
          <p:cNvSpPr/>
          <p:nvPr/>
        </p:nvSpPr>
        <p:spPr>
          <a:xfrm>
            <a:off x="4567700" y="6497725"/>
            <a:ext cx="1505400" cy="2832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0" name="Shape 170"/>
        <p:cNvGrpSpPr/>
        <p:nvPr/>
      </p:nvGrpSpPr>
      <p:grpSpPr>
        <a:xfrm>
          <a:off x="0" y="0"/>
          <a:ext cx="0" cy="0"/>
          <a:chOff x="0" y="0"/>
          <a:chExt cx="0" cy="0"/>
        </a:xfrm>
      </p:grpSpPr>
      <p:sp>
        <p:nvSpPr>
          <p:cNvPr id="171" name="Google Shape;171;p20"/>
          <p:cNvSpPr txBox="1"/>
          <p:nvPr>
            <p:ph idx="1" type="body"/>
          </p:nvPr>
        </p:nvSpPr>
        <p:spPr>
          <a:xfrm>
            <a:off x="485421" y="990600"/>
            <a:ext cx="8218311" cy="5184422"/>
          </a:xfrm>
          <a:prstGeom prst="rect">
            <a:avLst/>
          </a:prstGeom>
          <a:noFill/>
          <a:ln>
            <a:noFill/>
          </a:ln>
        </p:spPr>
        <p:txBody>
          <a:bodyPr anchorCtr="0" anchor="t" bIns="0" lIns="0" spcFirstLastPara="1" rIns="0" wrap="square" tIns="0">
            <a:noAutofit/>
          </a:bodyPr>
          <a:lstStyle/>
          <a:p>
            <a:pPr indent="-355600" lvl="0" marL="457200" marR="0" rtl="0" algn="l">
              <a:spcBef>
                <a:spcPts val="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Since the project is purely software-related, all associated risks are results of software malfunctions/miscalculations.</a:t>
            </a:r>
            <a:endParaRPr/>
          </a:p>
          <a:p>
            <a:pPr indent="0" lvl="0" marL="0" marR="0" rtl="0" algn="l">
              <a:spcBef>
                <a:spcPts val="400"/>
              </a:spcBef>
              <a:spcAft>
                <a:spcPts val="0"/>
              </a:spcAft>
              <a:buClr>
                <a:schemeClr val="dk1"/>
              </a:buClr>
              <a:buSzPts val="2000"/>
              <a:buFont typeface="Arial"/>
              <a:buNone/>
            </a:pPr>
            <a:r>
              <a:t/>
            </a:r>
            <a:endParaRPr b="0" i="0" sz="2000" u="none" cap="none" strike="noStrike">
              <a:solidFill>
                <a:schemeClr val="dk1"/>
              </a:solidFill>
              <a:latin typeface="Arial"/>
              <a:ea typeface="Arial"/>
              <a:cs typeface="Arial"/>
              <a:sym typeface="Arial"/>
            </a:endParaRPr>
          </a:p>
          <a:p>
            <a:pPr indent="-355600" lvl="0" marL="457200" marR="0" rtl="0" algn="l">
              <a:spcBef>
                <a:spcPts val="400"/>
              </a:spcBef>
              <a:spcAft>
                <a:spcPts val="0"/>
              </a:spcAft>
              <a:buSzPts val="2000"/>
              <a:buChar char="●"/>
            </a:pPr>
            <a:r>
              <a:rPr b="1" i="0" lang="en-US" sz="2000" u="none" cap="none" strike="noStrike">
                <a:solidFill>
                  <a:schemeClr val="dk1"/>
                </a:solidFill>
              </a:rPr>
              <a:t>Risk 1</a:t>
            </a:r>
            <a:r>
              <a:rPr b="1" lang="en-US"/>
              <a:t>:</a:t>
            </a:r>
            <a:r>
              <a:rPr b="1" i="0" lang="en-US" sz="2000" u="none" cap="none" strike="noStrike">
                <a:solidFill>
                  <a:schemeClr val="dk1"/>
                </a:solidFill>
              </a:rPr>
              <a:t> </a:t>
            </a:r>
            <a:r>
              <a:rPr b="0" i="1" lang="en-US" sz="2000" u="none" cap="none" strike="noStrike">
                <a:solidFill>
                  <a:schemeClr val="dk1"/>
                </a:solidFill>
                <a:latin typeface="Arial"/>
                <a:ea typeface="Arial"/>
                <a:cs typeface="Arial"/>
                <a:sym typeface="Arial"/>
              </a:rPr>
              <a:t>The generated waypoints guide the robot through unnavigable terrain or unseen obstacles</a:t>
            </a:r>
            <a:endParaRPr i="1"/>
          </a:p>
          <a:p>
            <a:pPr indent="-355600" lvl="1" marL="914400" marR="0" rtl="0" algn="l">
              <a:spcBef>
                <a:spcPts val="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User maintains option to go into “manual mode”</a:t>
            </a:r>
            <a:endParaRPr/>
          </a:p>
          <a:p>
            <a:pPr indent="0" lvl="0" marL="0" marR="0" rtl="0" algn="l">
              <a:spcBef>
                <a:spcPts val="400"/>
              </a:spcBef>
              <a:spcAft>
                <a:spcPts val="0"/>
              </a:spcAft>
              <a:buClr>
                <a:schemeClr val="dk1"/>
              </a:buClr>
              <a:buSzPts val="2000"/>
              <a:buFont typeface="Arial"/>
              <a:buNone/>
            </a:pPr>
            <a:r>
              <a:t/>
            </a:r>
            <a:endParaRPr/>
          </a:p>
          <a:p>
            <a:pPr indent="-355600" lvl="0" marL="457200" marR="0" rtl="0" algn="l">
              <a:spcBef>
                <a:spcPts val="400"/>
              </a:spcBef>
              <a:spcAft>
                <a:spcPts val="0"/>
              </a:spcAft>
              <a:buSzPts val="2000"/>
              <a:buChar char="●"/>
            </a:pPr>
            <a:r>
              <a:rPr b="1" i="0" lang="en-US" sz="2000" u="none" cap="none" strike="noStrike">
                <a:solidFill>
                  <a:schemeClr val="dk1"/>
                </a:solidFill>
              </a:rPr>
              <a:t>Risk 2</a:t>
            </a:r>
            <a:r>
              <a:rPr b="1" lang="en-US"/>
              <a:t>: </a:t>
            </a:r>
            <a:r>
              <a:rPr b="0" i="1" lang="en-US" sz="2000" u="none" cap="none" strike="noStrike">
                <a:solidFill>
                  <a:schemeClr val="dk1"/>
                </a:solidFill>
                <a:latin typeface="Arial"/>
                <a:ea typeface="Arial"/>
                <a:cs typeface="Arial"/>
                <a:sym typeface="Arial"/>
              </a:rPr>
              <a:t>Map generation takes longer than preferred</a:t>
            </a:r>
            <a:endParaRPr i="1"/>
          </a:p>
          <a:p>
            <a:pPr indent="-355600" lvl="1" marL="914400" marR="0" rtl="0" algn="l">
              <a:spcBef>
                <a:spcPts val="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User inputs a ‘K’ values correlating to path options</a:t>
            </a:r>
            <a:endParaRPr/>
          </a:p>
        </p:txBody>
      </p:sp>
      <p:sp>
        <p:nvSpPr>
          <p:cNvPr id="172" name="Google Shape;172;p20"/>
          <p:cNvSpPr txBox="1"/>
          <p:nvPr>
            <p:ph type="title"/>
          </p:nvPr>
        </p:nvSpPr>
        <p:spPr>
          <a:xfrm>
            <a:off x="722312" y="0"/>
            <a:ext cx="6242932" cy="778933"/>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b="1" i="0" lang="en-US" sz="2600" u="none" cap="none" strike="noStrike">
                <a:solidFill>
                  <a:schemeClr val="dk1"/>
                </a:solidFill>
                <a:latin typeface="Arial"/>
                <a:ea typeface="Arial"/>
                <a:cs typeface="Arial"/>
                <a:sym typeface="Arial"/>
              </a:rPr>
              <a:t>Risk Analys</a:t>
            </a:r>
            <a:r>
              <a:rPr lang="en-US"/>
              <a:t>e</a:t>
            </a:r>
            <a:r>
              <a:rPr b="1" i="0" lang="en-US" sz="2600" u="none" cap="none" strike="noStrike">
                <a:solidFill>
                  <a:schemeClr val="dk1"/>
                </a:solidFill>
                <a:latin typeface="Arial"/>
                <a:ea typeface="Arial"/>
                <a:cs typeface="Arial"/>
                <a:sym typeface="Arial"/>
              </a:rPr>
              <a:t>s</a:t>
            </a:r>
            <a:endParaRPr/>
          </a:p>
        </p:txBody>
      </p:sp>
      <p:sp>
        <p:nvSpPr>
          <p:cNvPr id="173" name="Google Shape;173;p20"/>
          <p:cNvSpPr/>
          <p:nvPr/>
        </p:nvSpPr>
        <p:spPr>
          <a:xfrm>
            <a:off x="4567700" y="6497725"/>
            <a:ext cx="1505400" cy="2832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8" name="Shape 178"/>
        <p:cNvGrpSpPr/>
        <p:nvPr/>
      </p:nvGrpSpPr>
      <p:grpSpPr>
        <a:xfrm>
          <a:off x="0" y="0"/>
          <a:ext cx="0" cy="0"/>
          <a:chOff x="0" y="0"/>
          <a:chExt cx="0" cy="0"/>
        </a:xfrm>
      </p:grpSpPr>
      <p:sp>
        <p:nvSpPr>
          <p:cNvPr id="179" name="Google Shape;179;p21"/>
          <p:cNvSpPr txBox="1"/>
          <p:nvPr>
            <p:ph idx="1" type="body"/>
          </p:nvPr>
        </p:nvSpPr>
        <p:spPr>
          <a:xfrm>
            <a:off x="485421" y="990600"/>
            <a:ext cx="8218311" cy="5184422"/>
          </a:xfrm>
          <a:prstGeom prst="rect">
            <a:avLst/>
          </a:prstGeom>
          <a:noFill/>
          <a:ln>
            <a:noFill/>
          </a:ln>
        </p:spPr>
        <p:txBody>
          <a:bodyPr anchorCtr="0" anchor="t" bIns="0" lIns="0" spcFirstLastPara="1" rIns="0" wrap="square" tIns="0">
            <a:noAutofit/>
          </a:bodyPr>
          <a:lstStyle/>
          <a:p>
            <a:pPr indent="-355600" lvl="0" marL="457200" marR="0" rtl="0" algn="l">
              <a:spcBef>
                <a:spcPts val="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Average software engineering salary: $41.17/hour </a:t>
            </a:r>
            <a:endParaRPr/>
          </a:p>
          <a:p>
            <a:pPr indent="-355600" lvl="0" marL="457200" marR="0" rtl="0" algn="l">
              <a:spcBef>
                <a:spcPts val="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Working hours per week: 8 hours/week</a:t>
            </a:r>
            <a:endParaRPr/>
          </a:p>
          <a:p>
            <a:pPr indent="-355600" lvl="0" marL="457200" marR="0" rtl="0" algn="l">
              <a:spcBef>
                <a:spcPts val="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Remaining weeks: 7 weeks </a:t>
            </a:r>
            <a:endParaRPr/>
          </a:p>
          <a:p>
            <a:pPr indent="-355600" lvl="0" marL="457200" marR="0" rtl="0" algn="l">
              <a:spcBef>
                <a:spcPts val="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Per member salary estimate: $2305.52 </a:t>
            </a:r>
            <a:endParaRPr/>
          </a:p>
          <a:p>
            <a:pPr indent="-355600" lvl="0" marL="457200" marR="0" rtl="0" algn="l">
              <a:spcBef>
                <a:spcPts val="0"/>
              </a:spcBef>
              <a:spcAft>
                <a:spcPts val="0"/>
              </a:spcAft>
              <a:buClr>
                <a:schemeClr val="dk1"/>
              </a:buClr>
              <a:buSzPts val="2000"/>
              <a:buFont typeface="Arial"/>
              <a:buChar char="●"/>
            </a:pPr>
            <a:r>
              <a:rPr b="1" i="0" lang="en-US" sz="2000" u="none" cap="none" strike="noStrike">
                <a:solidFill>
                  <a:schemeClr val="dk1"/>
                </a:solidFill>
                <a:latin typeface="Arial"/>
                <a:ea typeface="Arial"/>
                <a:cs typeface="Arial"/>
                <a:sym typeface="Arial"/>
              </a:rPr>
              <a:t>Total cost estimate: $9222.08</a:t>
            </a:r>
            <a:endParaRPr b="1" i="0" sz="2000" u="none" cap="none" strike="noStrike">
              <a:solidFill>
                <a:schemeClr val="dk1"/>
              </a:solidFill>
              <a:latin typeface="Arial"/>
              <a:ea typeface="Arial"/>
              <a:cs typeface="Arial"/>
              <a:sym typeface="Arial"/>
            </a:endParaRPr>
          </a:p>
        </p:txBody>
      </p:sp>
      <p:sp>
        <p:nvSpPr>
          <p:cNvPr id="180" name="Google Shape;180;p21"/>
          <p:cNvSpPr txBox="1"/>
          <p:nvPr>
            <p:ph type="title"/>
          </p:nvPr>
        </p:nvSpPr>
        <p:spPr>
          <a:xfrm>
            <a:off x="722312" y="0"/>
            <a:ext cx="6242932" cy="778933"/>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b="1" i="0" lang="en-US" sz="2600" u="none" cap="none" strike="noStrike">
                <a:solidFill>
                  <a:schemeClr val="dk1"/>
                </a:solidFill>
                <a:latin typeface="Arial"/>
                <a:ea typeface="Arial"/>
                <a:cs typeface="Arial"/>
                <a:sym typeface="Arial"/>
              </a:rPr>
              <a:t>Cost to Finish Implementation</a:t>
            </a:r>
            <a:endParaRPr/>
          </a:p>
        </p:txBody>
      </p:sp>
      <p:sp>
        <p:nvSpPr>
          <p:cNvPr id="181" name="Google Shape;181;p21"/>
          <p:cNvSpPr/>
          <p:nvPr/>
        </p:nvSpPr>
        <p:spPr>
          <a:xfrm>
            <a:off x="4567700" y="6497725"/>
            <a:ext cx="1505400" cy="2832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6" name="Shape 186"/>
        <p:cNvGrpSpPr/>
        <p:nvPr/>
      </p:nvGrpSpPr>
      <p:grpSpPr>
        <a:xfrm>
          <a:off x="0" y="0"/>
          <a:ext cx="0" cy="0"/>
          <a:chOff x="0" y="0"/>
          <a:chExt cx="0" cy="0"/>
        </a:xfrm>
      </p:grpSpPr>
      <p:sp>
        <p:nvSpPr>
          <p:cNvPr id="187" name="Google Shape;187;p22"/>
          <p:cNvSpPr txBox="1"/>
          <p:nvPr>
            <p:ph idx="1" type="body"/>
          </p:nvPr>
        </p:nvSpPr>
        <p:spPr>
          <a:xfrm>
            <a:off x="485421" y="990600"/>
            <a:ext cx="8218311" cy="5184422"/>
          </a:xfrm>
          <a:prstGeom prst="rect">
            <a:avLst/>
          </a:prstGeom>
          <a:noFill/>
          <a:ln>
            <a:noFill/>
          </a:ln>
        </p:spPr>
        <p:txBody>
          <a:bodyPr anchorCtr="0" anchor="t" bIns="0" lIns="0" spcFirstLastPara="1" rIns="0" wrap="square" tIns="0">
            <a:noAutofit/>
          </a:bodyPr>
          <a:lstStyle/>
          <a:p>
            <a:pPr indent="-355600" lvl="0" marL="457200" marR="0" rtl="0" algn="l">
              <a:spcBef>
                <a:spcPts val="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Following current rate of progress, system performance will reach our goals. Specifically, our process for generating waypoints will effectively provide appropriate coordinates for the navigating robot</a:t>
            </a:r>
            <a:endParaRPr/>
          </a:p>
          <a:p>
            <a:pPr indent="0" lvl="0" marL="0" marR="0" rtl="0" algn="l">
              <a:spcBef>
                <a:spcPts val="400"/>
              </a:spcBef>
              <a:spcAft>
                <a:spcPts val="0"/>
              </a:spcAft>
              <a:buClr>
                <a:schemeClr val="dk1"/>
              </a:buClr>
              <a:buSzPts val="2000"/>
              <a:buFont typeface="Arial"/>
              <a:buNone/>
            </a:pPr>
            <a:r>
              <a:t/>
            </a:r>
            <a:endParaRPr b="0" i="0" sz="2000" u="none" cap="none" strike="noStrike">
              <a:solidFill>
                <a:schemeClr val="dk1"/>
              </a:solidFill>
              <a:latin typeface="Arial"/>
              <a:ea typeface="Arial"/>
              <a:cs typeface="Arial"/>
              <a:sym typeface="Arial"/>
            </a:endParaRPr>
          </a:p>
          <a:p>
            <a:pPr indent="-355600" lvl="0" marL="457200" marR="0" rtl="0" algn="l">
              <a:spcBef>
                <a:spcPts val="400"/>
              </a:spcBef>
              <a:spcAft>
                <a:spcPts val="0"/>
              </a:spcAft>
              <a:buClr>
                <a:schemeClr val="dk1"/>
              </a:buClr>
              <a:buSzPts val="2000"/>
              <a:buChar char="●"/>
            </a:pPr>
            <a:r>
              <a:rPr b="1" i="0" lang="en-US" sz="2000" u="none" cap="none" strike="noStrike">
                <a:solidFill>
                  <a:schemeClr val="dk1"/>
                </a:solidFill>
              </a:rPr>
              <a:t>Performance Analysis: </a:t>
            </a:r>
            <a:endParaRPr b="1"/>
          </a:p>
          <a:p>
            <a:pPr indent="-355600" lvl="1" marL="914400" marR="0" rtl="0" algn="l">
              <a:spcBef>
                <a:spcPts val="0"/>
              </a:spcBef>
              <a:spcAft>
                <a:spcPts val="0"/>
              </a:spcAft>
              <a:buClr>
                <a:schemeClr val="dk1"/>
              </a:buClr>
              <a:buSzPts val="2000"/>
              <a:buChar char="○"/>
            </a:pPr>
            <a:r>
              <a:rPr b="1" lang="en-US"/>
              <a:t>Produce Output</a:t>
            </a:r>
            <a:endParaRPr b="1"/>
          </a:p>
          <a:p>
            <a:pPr indent="-330200" lvl="2" marL="1371600" marR="0" rtl="0" algn="l">
              <a:spcBef>
                <a:spcPts val="0"/>
              </a:spcBef>
              <a:spcAft>
                <a:spcPts val="0"/>
              </a:spcAft>
              <a:buSzPts val="1600"/>
              <a:buChar char="■"/>
            </a:pPr>
            <a:r>
              <a:rPr lang="en-US"/>
              <a:t>Input </a:t>
            </a:r>
            <a:r>
              <a:rPr b="0" i="0" lang="en-US" sz="1800" u="none" cap="none" strike="noStrike">
                <a:solidFill>
                  <a:schemeClr val="dk1"/>
                </a:solidFill>
                <a:latin typeface="Arial"/>
                <a:ea typeface="Arial"/>
                <a:cs typeface="Arial"/>
                <a:sym typeface="Arial"/>
              </a:rPr>
              <a:t>LiDAR data in LAS format</a:t>
            </a:r>
            <a:endParaRPr/>
          </a:p>
          <a:p>
            <a:pPr indent="-330200" lvl="2" marL="1371600" marR="0" rtl="0" algn="l">
              <a:spcBef>
                <a:spcPts val="0"/>
              </a:spcBef>
              <a:spcAft>
                <a:spcPts val="0"/>
              </a:spcAft>
              <a:buSzPts val="1600"/>
              <a:buChar char="■"/>
            </a:pPr>
            <a:r>
              <a:rPr b="0" i="0" lang="en-US" sz="1800" u="none" cap="none" strike="noStrike">
                <a:solidFill>
                  <a:schemeClr val="dk1"/>
                </a:solidFill>
                <a:latin typeface="Arial"/>
                <a:ea typeface="Arial"/>
                <a:cs typeface="Arial"/>
                <a:sym typeface="Arial"/>
              </a:rPr>
              <a:t>Parse LiDAR data to get </a:t>
            </a:r>
            <a:r>
              <a:rPr lang="en-US"/>
              <a:t>point coordinates</a:t>
            </a:r>
            <a:r>
              <a:rPr b="0" i="0" lang="en-US" sz="1800" u="none" cap="none" strike="noStrike">
                <a:solidFill>
                  <a:schemeClr val="dk1"/>
                </a:solidFill>
                <a:latin typeface="Arial"/>
                <a:ea typeface="Arial"/>
                <a:cs typeface="Arial"/>
                <a:sym typeface="Arial"/>
              </a:rPr>
              <a:t>/point classification </a:t>
            </a:r>
            <a:r>
              <a:rPr lang="en-US"/>
              <a:t>information</a:t>
            </a:r>
            <a:endParaRPr/>
          </a:p>
          <a:p>
            <a:pPr indent="-330200" lvl="2" marL="1371600" marR="0" rtl="0" algn="l">
              <a:spcBef>
                <a:spcPts val="0"/>
              </a:spcBef>
              <a:spcAft>
                <a:spcPts val="0"/>
              </a:spcAft>
              <a:buSzPts val="1600"/>
              <a:buChar char="■"/>
            </a:pPr>
            <a:r>
              <a:rPr lang="en-US"/>
              <a:t>Input point array</a:t>
            </a:r>
            <a:r>
              <a:rPr b="0" i="0" lang="en-US" sz="1800" u="none" cap="none" strike="noStrike">
                <a:solidFill>
                  <a:schemeClr val="dk1"/>
                </a:solidFill>
                <a:latin typeface="Arial"/>
                <a:ea typeface="Arial"/>
                <a:cs typeface="Arial"/>
                <a:sym typeface="Arial"/>
              </a:rPr>
              <a:t> </a:t>
            </a:r>
            <a:r>
              <a:rPr lang="en-US"/>
              <a:t>into</a:t>
            </a:r>
            <a:r>
              <a:rPr b="0" i="0" lang="en-US" sz="1800" u="none" cap="none" strike="noStrike">
                <a:solidFill>
                  <a:schemeClr val="dk1"/>
                </a:solidFill>
                <a:latin typeface="Arial"/>
                <a:ea typeface="Arial"/>
                <a:cs typeface="Arial"/>
                <a:sym typeface="Arial"/>
              </a:rPr>
              <a:t> path-planning algorithm</a:t>
            </a:r>
            <a:endParaRPr/>
          </a:p>
          <a:p>
            <a:pPr indent="-330200" lvl="2" marL="1371600" marR="0" rtl="0" algn="l">
              <a:spcBef>
                <a:spcPts val="0"/>
              </a:spcBef>
              <a:spcAft>
                <a:spcPts val="0"/>
              </a:spcAft>
              <a:buSzPts val="1600"/>
              <a:buChar char="■"/>
            </a:pPr>
            <a:r>
              <a:rPr lang="en-US"/>
              <a:t>Produce</a:t>
            </a:r>
            <a:r>
              <a:rPr b="0" i="0" lang="en-US" sz="1800" u="none" cap="none" strike="noStrike">
                <a:solidFill>
                  <a:schemeClr val="dk1"/>
                </a:solidFill>
                <a:latin typeface="Arial"/>
                <a:ea typeface="Arial"/>
                <a:cs typeface="Arial"/>
                <a:sym typeface="Arial"/>
              </a:rPr>
              <a:t> </a:t>
            </a:r>
            <a:r>
              <a:rPr lang="en-US"/>
              <a:t>w</a:t>
            </a:r>
            <a:r>
              <a:rPr b="0" i="0" lang="en-US" sz="1800" u="none" cap="none" strike="noStrike">
                <a:solidFill>
                  <a:schemeClr val="dk1"/>
                </a:solidFill>
                <a:latin typeface="Arial"/>
                <a:ea typeface="Arial"/>
                <a:cs typeface="Arial"/>
                <a:sym typeface="Arial"/>
              </a:rPr>
              <a:t>aypoint Array</a:t>
            </a:r>
            <a:endParaRPr sz="1800"/>
          </a:p>
          <a:p>
            <a:pPr indent="-355600" lvl="0" marL="457200" marR="0" rtl="0" algn="l">
              <a:spcBef>
                <a:spcPts val="0"/>
              </a:spcBef>
              <a:spcAft>
                <a:spcPts val="0"/>
              </a:spcAft>
              <a:buSzPts val="2000"/>
              <a:buChar char="●"/>
            </a:pPr>
            <a:r>
              <a:rPr b="1" lang="en-US"/>
              <a:t>Evaluate</a:t>
            </a:r>
            <a:endParaRPr b="1" sz="1800"/>
          </a:p>
          <a:p>
            <a:pPr indent="-342900" lvl="1" marL="914400" marR="0" rtl="0" algn="l">
              <a:spcBef>
                <a:spcPts val="0"/>
              </a:spcBef>
              <a:spcAft>
                <a:spcPts val="0"/>
              </a:spcAft>
              <a:buSzPts val="1800"/>
              <a:buChar char="○"/>
            </a:pPr>
            <a:r>
              <a:rPr b="0" i="0" lang="en-US" sz="1800" u="none" cap="none" strike="noStrike">
                <a:solidFill>
                  <a:schemeClr val="dk1"/>
                </a:solidFill>
                <a:latin typeface="Arial"/>
                <a:ea typeface="Arial"/>
                <a:cs typeface="Arial"/>
                <a:sym typeface="Arial"/>
              </a:rPr>
              <a:t>Il</a:t>
            </a:r>
            <a:r>
              <a:rPr b="0" i="0" lang="en-US" sz="1800" u="none" cap="none" strike="noStrike">
                <a:solidFill>
                  <a:schemeClr val="dk1"/>
                </a:solidFill>
                <a:latin typeface="Arial"/>
                <a:ea typeface="Arial"/>
                <a:cs typeface="Arial"/>
                <a:sym typeface="Arial"/>
              </a:rPr>
              <a:t>lu</a:t>
            </a:r>
            <a:r>
              <a:rPr b="0" i="0" lang="en-US" sz="1800" u="none" cap="none" strike="noStrike">
                <a:solidFill>
                  <a:schemeClr val="dk1"/>
                </a:solidFill>
                <a:latin typeface="Arial"/>
                <a:ea typeface="Arial"/>
                <a:cs typeface="Arial"/>
                <a:sym typeface="Arial"/>
              </a:rPr>
              <a:t>strate Waypoints </a:t>
            </a:r>
            <a:r>
              <a:rPr lang="en-US"/>
              <a:t>using</a:t>
            </a:r>
            <a:r>
              <a:rPr b="0" i="0" lang="en-US" sz="1800" u="none" cap="none" strike="noStrike">
                <a:solidFill>
                  <a:schemeClr val="dk1"/>
                </a:solidFill>
                <a:latin typeface="Arial"/>
                <a:ea typeface="Arial"/>
                <a:cs typeface="Arial"/>
                <a:sym typeface="Arial"/>
              </a:rPr>
              <a:t> 3D Visualizer</a:t>
            </a:r>
            <a:endParaRPr/>
          </a:p>
          <a:p>
            <a:pPr indent="-342900" lvl="1" marL="914400" marR="0" rtl="0" algn="l">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Overlay Waypoints on top of terrain visualization for path verification</a:t>
            </a:r>
            <a:endParaRPr b="0" i="0" sz="1800" u="none" cap="none" strike="noStrike">
              <a:solidFill>
                <a:schemeClr val="dk1"/>
              </a:solidFill>
              <a:latin typeface="Arial"/>
              <a:ea typeface="Arial"/>
              <a:cs typeface="Arial"/>
              <a:sym typeface="Arial"/>
            </a:endParaRPr>
          </a:p>
          <a:p>
            <a:pPr indent="-342900" lvl="1" marL="914400" marR="0" rtl="0" algn="l">
              <a:spcBef>
                <a:spcPts val="0"/>
              </a:spcBef>
              <a:spcAft>
                <a:spcPts val="0"/>
              </a:spcAft>
              <a:buSzPts val="1800"/>
              <a:buChar char="○"/>
            </a:pPr>
            <a:r>
              <a:rPr lang="en-US" sz="1800"/>
              <a:t>Compute deviation from a baseline / ideal path, if one exists</a:t>
            </a:r>
            <a:endParaRPr sz="1800"/>
          </a:p>
          <a:p>
            <a:pPr indent="-114300" lvl="1" marL="400050" marR="0" rtl="0" algn="l">
              <a:spcBef>
                <a:spcPts val="36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88" name="Google Shape;188;p22"/>
          <p:cNvSpPr txBox="1"/>
          <p:nvPr>
            <p:ph type="title"/>
          </p:nvPr>
        </p:nvSpPr>
        <p:spPr>
          <a:xfrm>
            <a:off x="722312" y="0"/>
            <a:ext cx="6242932" cy="778933"/>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b="1" i="0" lang="en-US" sz="2600" u="none" cap="none" strike="noStrike">
                <a:solidFill>
                  <a:schemeClr val="dk1"/>
                </a:solidFill>
                <a:latin typeface="Arial"/>
                <a:ea typeface="Arial"/>
                <a:cs typeface="Arial"/>
                <a:sym typeface="Arial"/>
              </a:rPr>
              <a:t>Predicted System Performance</a:t>
            </a:r>
            <a:endParaRPr/>
          </a:p>
        </p:txBody>
      </p:sp>
      <p:sp>
        <p:nvSpPr>
          <p:cNvPr id="189" name="Google Shape;189;p22"/>
          <p:cNvSpPr/>
          <p:nvPr/>
        </p:nvSpPr>
        <p:spPr>
          <a:xfrm>
            <a:off x="4567700" y="6497725"/>
            <a:ext cx="1505400" cy="2832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sp>
        <p:nvSpPr>
          <p:cNvPr id="195" name="Google Shape;195;p23"/>
          <p:cNvSpPr txBox="1"/>
          <p:nvPr>
            <p:ph type="title"/>
          </p:nvPr>
        </p:nvSpPr>
        <p:spPr>
          <a:xfrm>
            <a:off x="722312" y="0"/>
            <a:ext cx="6242932" cy="778933"/>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b="1" i="0" lang="en-US" sz="2600" u="none" cap="none" strike="noStrike">
                <a:solidFill>
                  <a:schemeClr val="dk1"/>
                </a:solidFill>
                <a:latin typeface="Arial"/>
                <a:ea typeface="Arial"/>
                <a:cs typeface="Arial"/>
                <a:sym typeface="Arial"/>
              </a:rPr>
              <a:t>Schedule to Finish Implementation</a:t>
            </a:r>
            <a:endParaRPr/>
          </a:p>
        </p:txBody>
      </p:sp>
      <p:pic>
        <p:nvPicPr>
          <p:cNvPr id="196" name="Google Shape;196;p23"/>
          <p:cNvPicPr preferRelativeResize="0"/>
          <p:nvPr/>
        </p:nvPicPr>
        <p:blipFill rotWithShape="1">
          <a:blip r:embed="rId3">
            <a:alphaModFix/>
          </a:blip>
          <a:srcRect b="0" l="0" r="0" t="0"/>
          <a:stretch/>
        </p:blipFill>
        <p:spPr>
          <a:xfrm>
            <a:off x="106680" y="1097280"/>
            <a:ext cx="8900160" cy="4754880"/>
          </a:xfrm>
          <a:prstGeom prst="rect">
            <a:avLst/>
          </a:prstGeom>
          <a:noFill/>
          <a:ln>
            <a:noFill/>
          </a:ln>
        </p:spPr>
      </p:pic>
      <p:sp>
        <p:nvSpPr>
          <p:cNvPr id="197" name="Google Shape;197;p23"/>
          <p:cNvSpPr/>
          <p:nvPr/>
        </p:nvSpPr>
        <p:spPr>
          <a:xfrm>
            <a:off x="5643682" y="1595469"/>
            <a:ext cx="69649" cy="4236085"/>
          </a:xfrm>
          <a:prstGeom prst="rect">
            <a:avLst/>
          </a:prstGeom>
          <a:solidFill>
            <a:schemeClr val="lt1"/>
          </a:solidFill>
          <a:ln cap="flat" cmpd="sng" w="25400">
            <a:solidFill>
              <a:schemeClr val="accent4"/>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400"/>
              <a:buFont typeface="Times New Roman"/>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198" name="Google Shape;198;p23"/>
          <p:cNvSpPr/>
          <p:nvPr/>
        </p:nvSpPr>
        <p:spPr>
          <a:xfrm>
            <a:off x="4567700" y="6497725"/>
            <a:ext cx="1505400" cy="2832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3" name="Shape 203"/>
        <p:cNvGrpSpPr/>
        <p:nvPr/>
      </p:nvGrpSpPr>
      <p:grpSpPr>
        <a:xfrm>
          <a:off x="0" y="0"/>
          <a:ext cx="0" cy="0"/>
          <a:chOff x="0" y="0"/>
          <a:chExt cx="0" cy="0"/>
        </a:xfrm>
      </p:grpSpPr>
      <p:sp>
        <p:nvSpPr>
          <p:cNvPr id="204" name="Google Shape;204;p24"/>
          <p:cNvSpPr txBox="1"/>
          <p:nvPr>
            <p:ph idx="1" type="body"/>
          </p:nvPr>
        </p:nvSpPr>
        <p:spPr>
          <a:xfrm>
            <a:off x="485421" y="990600"/>
            <a:ext cx="8218311" cy="5184422"/>
          </a:xfrm>
          <a:prstGeom prst="rect">
            <a:avLst/>
          </a:prstGeom>
          <a:noFill/>
          <a:ln>
            <a:noFill/>
          </a:ln>
        </p:spPr>
        <p:txBody>
          <a:bodyPr anchorCtr="0" anchor="t" bIns="0" lIns="0" spcFirstLastPara="1" rIns="0" wrap="square" tIns="0">
            <a:noAutofit/>
          </a:bodyPr>
          <a:lstStyle/>
          <a:p>
            <a:pPr indent="-355600" lvl="0" marL="457200" marR="0" rtl="0" algn="l">
              <a:lnSpc>
                <a:spcPct val="80000"/>
              </a:lnSpc>
              <a:spcBef>
                <a:spcPts val="0"/>
              </a:spcBef>
              <a:spcAft>
                <a:spcPts val="0"/>
              </a:spcAft>
              <a:buClr>
                <a:schemeClr val="dk1"/>
              </a:buClr>
              <a:buSzPts val="2000"/>
              <a:buChar char="●"/>
            </a:pPr>
            <a:r>
              <a:rPr b="1" i="0" lang="en-US" sz="2000" u="none" cap="none" strike="noStrike">
                <a:solidFill>
                  <a:schemeClr val="dk1"/>
                </a:solidFill>
              </a:rPr>
              <a:t>Logistical Milestones:</a:t>
            </a:r>
            <a:endParaRPr b="1"/>
          </a:p>
          <a:p>
            <a:pPr indent="-342900" lvl="1" marL="914400" marR="0" rtl="0" algn="l">
              <a:lnSpc>
                <a:spcPct val="80000"/>
              </a:lnSpc>
              <a:spcBef>
                <a:spcPts val="0"/>
              </a:spcBef>
              <a:spcAft>
                <a:spcPts val="0"/>
              </a:spcAft>
              <a:buSzPts val="1800"/>
              <a:buChar char="○"/>
            </a:pPr>
            <a:r>
              <a:rPr lang="en-US"/>
              <a:t>T</a:t>
            </a:r>
            <a:r>
              <a:rPr b="0" i="0" lang="en-US" sz="1800" u="none" cap="none" strike="noStrike">
                <a:solidFill>
                  <a:schemeClr val="dk1"/>
                </a:solidFill>
                <a:latin typeface="Arial"/>
                <a:ea typeface="Arial"/>
                <a:cs typeface="Arial"/>
                <a:sym typeface="Arial"/>
              </a:rPr>
              <a:t>echnical Readiness Review</a:t>
            </a:r>
            <a:endParaRPr/>
          </a:p>
          <a:p>
            <a:pPr indent="-342900" lvl="1" marL="914400" marR="0" rtl="0" algn="l">
              <a:lnSpc>
                <a:spcPct val="8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Critical Design Review</a:t>
            </a:r>
            <a:endParaRPr/>
          </a:p>
          <a:p>
            <a:pPr indent="-342900" lvl="1" marL="914400" marR="0" rtl="0" algn="l">
              <a:lnSpc>
                <a:spcPct val="8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White Paper</a:t>
            </a:r>
            <a:endParaRPr/>
          </a:p>
          <a:p>
            <a:pPr indent="0" lvl="1" marL="171450" marR="0" rtl="0" algn="l">
              <a:lnSpc>
                <a:spcPct val="80000"/>
              </a:lnSpc>
              <a:spcBef>
                <a:spcPts val="360"/>
              </a:spcBef>
              <a:spcAft>
                <a:spcPts val="0"/>
              </a:spcAft>
              <a:buClr>
                <a:schemeClr val="dk1"/>
              </a:buClr>
              <a:buSzPts val="1800"/>
              <a:buFont typeface="Arial"/>
              <a:buNone/>
            </a:pPr>
            <a:r>
              <a:t/>
            </a:r>
            <a:endParaRPr/>
          </a:p>
          <a:p>
            <a:pPr indent="-355600" lvl="0" marL="457200" rtl="0" algn="l">
              <a:lnSpc>
                <a:spcPct val="80000"/>
              </a:lnSpc>
              <a:spcBef>
                <a:spcPts val="0"/>
              </a:spcBef>
              <a:spcAft>
                <a:spcPts val="0"/>
              </a:spcAft>
              <a:buSzPts val="2000"/>
              <a:buChar char="●"/>
            </a:pPr>
            <a:r>
              <a:rPr b="1" lang="en-US"/>
              <a:t>Current State</a:t>
            </a:r>
            <a:r>
              <a:rPr b="1" lang="en-US"/>
              <a:t>:</a:t>
            </a:r>
            <a:endParaRPr b="1"/>
          </a:p>
          <a:p>
            <a:pPr indent="-355600" lvl="1" marL="914400" marR="0" rtl="0" algn="l">
              <a:lnSpc>
                <a:spcPct val="80000"/>
              </a:lnSpc>
              <a:spcBef>
                <a:spcPts val="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LiDAR Data Parser and Preprocessing (Kartik Sastry)</a:t>
            </a:r>
            <a:endParaRPr/>
          </a:p>
          <a:p>
            <a:pPr indent="-355600" lvl="1" marL="914400" marR="0" rtl="0" algn="l">
              <a:lnSpc>
                <a:spcPct val="80000"/>
              </a:lnSpc>
              <a:spcBef>
                <a:spcPts val="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Terrain Analyses of LAS Data with GIS (Jacob Jeong)</a:t>
            </a:r>
            <a:endParaRPr b="0" i="0" sz="2000" u="none" cap="none" strike="noStrike">
              <a:solidFill>
                <a:schemeClr val="dk1"/>
              </a:solidFill>
              <a:latin typeface="Arial"/>
              <a:ea typeface="Arial"/>
              <a:cs typeface="Arial"/>
              <a:sym typeface="Arial"/>
            </a:endParaRPr>
          </a:p>
          <a:p>
            <a:pPr indent="-355600" lvl="1" marL="914400" marR="0" rtl="0" algn="l">
              <a:lnSpc>
                <a:spcPct val="80000"/>
              </a:lnSpc>
              <a:spcBef>
                <a:spcPts val="0"/>
              </a:spcBef>
              <a:spcAft>
                <a:spcPts val="0"/>
              </a:spcAft>
              <a:buClr>
                <a:srgbClr val="00B050"/>
              </a:buClr>
              <a:buSzPts val="2000"/>
              <a:buFont typeface="Arial"/>
              <a:buChar char="○"/>
            </a:pPr>
            <a:r>
              <a:rPr b="0" i="0" lang="en-US" sz="2000" u="none" cap="none" strike="noStrike">
                <a:solidFill>
                  <a:srgbClr val="00B050"/>
                </a:solidFill>
                <a:latin typeface="Arial"/>
                <a:ea typeface="Arial"/>
                <a:cs typeface="Arial"/>
                <a:sym typeface="Arial"/>
              </a:rPr>
              <a:t>Implementing Path Planning Algorithm (Alvin O’Garro) - Present</a:t>
            </a:r>
            <a:endParaRPr b="0" i="0" sz="2000" u="none" cap="none" strike="noStrike">
              <a:solidFill>
                <a:srgbClr val="00B050"/>
              </a:solidFill>
              <a:latin typeface="Arial"/>
              <a:ea typeface="Arial"/>
              <a:cs typeface="Arial"/>
              <a:sym typeface="Arial"/>
            </a:endParaRPr>
          </a:p>
          <a:p>
            <a:pPr indent="-355600" lvl="1" marL="914400" marR="0" rtl="0" algn="l">
              <a:lnSpc>
                <a:spcPct val="80000"/>
              </a:lnSpc>
              <a:spcBef>
                <a:spcPts val="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3-D Waypoint Visualization (Antony Samuel)</a:t>
            </a:r>
            <a:endParaRPr/>
          </a:p>
          <a:p>
            <a:pPr indent="-44450" lvl="0" marL="171450" marR="0" rtl="0" algn="l">
              <a:lnSpc>
                <a:spcPct val="80000"/>
              </a:lnSpc>
              <a:spcBef>
                <a:spcPts val="400"/>
              </a:spcBef>
              <a:spcAft>
                <a:spcPts val="0"/>
              </a:spcAft>
              <a:buClr>
                <a:schemeClr val="dk1"/>
              </a:buClr>
              <a:buSzPts val="2000"/>
              <a:buFont typeface="Arial"/>
              <a:buNone/>
            </a:pPr>
            <a:r>
              <a:t/>
            </a:r>
            <a:endParaRPr b="0" i="0" sz="2000" u="none" cap="none" strike="noStrike">
              <a:solidFill>
                <a:schemeClr val="dk1"/>
              </a:solidFill>
              <a:latin typeface="Arial"/>
              <a:ea typeface="Arial"/>
              <a:cs typeface="Arial"/>
              <a:sym typeface="Arial"/>
            </a:endParaRPr>
          </a:p>
          <a:p>
            <a:pPr indent="-355600" lvl="0" marL="457200" marR="0" rtl="0" algn="l">
              <a:lnSpc>
                <a:spcPct val="80000"/>
              </a:lnSpc>
              <a:spcBef>
                <a:spcPts val="400"/>
              </a:spcBef>
              <a:spcAft>
                <a:spcPts val="0"/>
              </a:spcAft>
              <a:buClr>
                <a:schemeClr val="dk1"/>
              </a:buClr>
              <a:buSzPts val="2000"/>
              <a:buChar char="●"/>
            </a:pPr>
            <a:r>
              <a:rPr b="1" i="0" lang="en-US" sz="2000" u="none" cap="none" strike="noStrike">
                <a:solidFill>
                  <a:schemeClr val="dk1"/>
                </a:solidFill>
              </a:rPr>
              <a:t>Capstone Design Expo – December 4</a:t>
            </a:r>
            <a:r>
              <a:rPr b="1" baseline="30000" i="0" lang="en-US" sz="2000" u="none" cap="none" strike="noStrike">
                <a:solidFill>
                  <a:schemeClr val="dk1"/>
                </a:solidFill>
              </a:rPr>
              <a:t>th</a:t>
            </a:r>
            <a:r>
              <a:rPr b="1" i="0" lang="en-US" sz="2000" u="none" cap="none" strike="noStrike">
                <a:solidFill>
                  <a:schemeClr val="dk1"/>
                </a:solidFill>
              </a:rPr>
              <a:t>, 2018</a:t>
            </a:r>
            <a:endParaRPr b="1"/>
          </a:p>
          <a:p>
            <a:pPr indent="-44450" lvl="0" marL="171450" marR="0" rtl="0" algn="l">
              <a:lnSpc>
                <a:spcPct val="80000"/>
              </a:lnSpc>
              <a:spcBef>
                <a:spcPts val="400"/>
              </a:spcBef>
              <a:spcAft>
                <a:spcPts val="0"/>
              </a:spcAft>
              <a:buClr>
                <a:schemeClr val="dk1"/>
              </a:buClr>
              <a:buSzPts val="2000"/>
              <a:buFont typeface="Arial"/>
              <a:buNone/>
            </a:pPr>
            <a:r>
              <a:t/>
            </a:r>
            <a:endParaRPr b="0" i="0" sz="2000" u="none" cap="none" strike="noStrike">
              <a:solidFill>
                <a:schemeClr val="dk1"/>
              </a:solidFill>
              <a:latin typeface="Arial"/>
              <a:ea typeface="Arial"/>
              <a:cs typeface="Arial"/>
              <a:sym typeface="Arial"/>
            </a:endParaRPr>
          </a:p>
        </p:txBody>
      </p:sp>
      <p:sp>
        <p:nvSpPr>
          <p:cNvPr id="205" name="Google Shape;205;p24"/>
          <p:cNvSpPr txBox="1"/>
          <p:nvPr>
            <p:ph type="title"/>
          </p:nvPr>
        </p:nvSpPr>
        <p:spPr>
          <a:xfrm>
            <a:off x="722312" y="0"/>
            <a:ext cx="6242932" cy="778933"/>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b="1" i="0" lang="en-US" sz="2600" u="none" cap="none" strike="noStrike">
                <a:solidFill>
                  <a:schemeClr val="dk1"/>
                </a:solidFill>
                <a:latin typeface="Arial"/>
                <a:ea typeface="Arial"/>
                <a:cs typeface="Arial"/>
                <a:sym typeface="Arial"/>
              </a:rPr>
              <a:t>Upcoming Plans</a:t>
            </a:r>
            <a:endParaRPr/>
          </a:p>
        </p:txBody>
      </p:sp>
      <p:sp>
        <p:nvSpPr>
          <p:cNvPr id="206" name="Google Shape;206;p24"/>
          <p:cNvSpPr/>
          <p:nvPr/>
        </p:nvSpPr>
        <p:spPr>
          <a:xfrm>
            <a:off x="4567700" y="6497725"/>
            <a:ext cx="1505400" cy="2832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 name="Shape 49"/>
        <p:cNvGrpSpPr/>
        <p:nvPr/>
      </p:nvGrpSpPr>
      <p:grpSpPr>
        <a:xfrm>
          <a:off x="0" y="0"/>
          <a:ext cx="0" cy="0"/>
          <a:chOff x="0" y="0"/>
          <a:chExt cx="0" cy="0"/>
        </a:xfrm>
      </p:grpSpPr>
      <p:sp>
        <p:nvSpPr>
          <p:cNvPr id="50" name="Google Shape;50;p9"/>
          <p:cNvSpPr txBox="1"/>
          <p:nvPr>
            <p:ph idx="1" type="body"/>
          </p:nvPr>
        </p:nvSpPr>
        <p:spPr>
          <a:xfrm>
            <a:off x="486425" y="1306500"/>
            <a:ext cx="3683400" cy="3911700"/>
          </a:xfrm>
          <a:prstGeom prst="rect">
            <a:avLst/>
          </a:prstGeom>
          <a:noFill/>
          <a:ln>
            <a:noFill/>
          </a:ln>
        </p:spPr>
        <p:txBody>
          <a:bodyPr anchorCtr="0" anchor="t" bIns="0" lIns="0" spcFirstLastPara="1" rIns="0" wrap="square" tIns="0">
            <a:noAutofit/>
          </a:bodyPr>
          <a:lstStyle/>
          <a:p>
            <a:pPr indent="0" lvl="0" marL="0" rtl="0" algn="l">
              <a:lnSpc>
                <a:spcPct val="90000"/>
              </a:lnSpc>
              <a:spcBef>
                <a:spcPts val="500"/>
              </a:spcBef>
              <a:spcAft>
                <a:spcPts val="0"/>
              </a:spcAft>
              <a:buNone/>
            </a:pPr>
            <a:r>
              <a:rPr b="1" lang="en-US" sz="1900"/>
              <a:t>System Overview</a:t>
            </a:r>
            <a:endParaRPr b="1" sz="1900"/>
          </a:p>
          <a:p>
            <a:pPr indent="0" lvl="0" marL="171450" rtl="0" algn="l">
              <a:lnSpc>
                <a:spcPct val="90000"/>
              </a:lnSpc>
              <a:spcBef>
                <a:spcPts val="400"/>
              </a:spcBef>
              <a:spcAft>
                <a:spcPts val="0"/>
              </a:spcAft>
              <a:buNone/>
            </a:pPr>
            <a:r>
              <a:rPr lang="en-US" sz="1700"/>
              <a:t>–Concept of Operations (CONOPS)</a:t>
            </a:r>
            <a:endParaRPr sz="1700"/>
          </a:p>
          <a:p>
            <a:pPr indent="0" lvl="0" marL="171450" rtl="0" algn="l">
              <a:lnSpc>
                <a:spcPct val="90000"/>
              </a:lnSpc>
              <a:spcBef>
                <a:spcPts val="400"/>
              </a:spcBef>
              <a:spcAft>
                <a:spcPts val="0"/>
              </a:spcAft>
              <a:buNone/>
            </a:pPr>
            <a:r>
              <a:rPr lang="en-US" sz="1700"/>
              <a:t>–System Integration/Usage</a:t>
            </a:r>
            <a:endParaRPr sz="1700"/>
          </a:p>
          <a:p>
            <a:pPr indent="0" lvl="0" marL="171450" rtl="0" algn="l">
              <a:lnSpc>
                <a:spcPct val="90000"/>
              </a:lnSpc>
              <a:spcBef>
                <a:spcPts val="400"/>
              </a:spcBef>
              <a:spcAft>
                <a:spcPts val="0"/>
              </a:spcAft>
              <a:buNone/>
            </a:pPr>
            <a:r>
              <a:rPr lang="en-US" sz="1700"/>
              <a:t>–Mission Level Description</a:t>
            </a:r>
            <a:endParaRPr sz="1700"/>
          </a:p>
          <a:p>
            <a:pPr indent="0" lvl="0" marL="171450" rtl="0" algn="l">
              <a:lnSpc>
                <a:spcPct val="90000"/>
              </a:lnSpc>
              <a:spcBef>
                <a:spcPts val="400"/>
              </a:spcBef>
              <a:spcAft>
                <a:spcPts val="0"/>
              </a:spcAft>
              <a:buNone/>
            </a:pPr>
            <a:r>
              <a:rPr lang="en-US" sz="1700"/>
              <a:t>–System Block Diagram</a:t>
            </a:r>
            <a:endParaRPr sz="1700"/>
          </a:p>
          <a:p>
            <a:pPr indent="0" lvl="0" marL="171450" rtl="0" algn="l">
              <a:lnSpc>
                <a:spcPct val="90000"/>
              </a:lnSpc>
              <a:spcBef>
                <a:spcPts val="400"/>
              </a:spcBef>
              <a:spcAft>
                <a:spcPts val="0"/>
              </a:spcAft>
              <a:buNone/>
            </a:pPr>
            <a:r>
              <a:rPr lang="en-US" sz="1700"/>
              <a:t>–Interfaces</a:t>
            </a:r>
            <a:endParaRPr sz="1700"/>
          </a:p>
          <a:p>
            <a:pPr indent="0" lvl="0" marL="171450" rtl="0" algn="l">
              <a:lnSpc>
                <a:spcPct val="90000"/>
              </a:lnSpc>
              <a:spcBef>
                <a:spcPts val="400"/>
              </a:spcBef>
              <a:spcAft>
                <a:spcPts val="0"/>
              </a:spcAft>
              <a:buNone/>
            </a:pPr>
            <a:r>
              <a:rPr lang="en-US" sz="1700"/>
              <a:t>–Critical Success Factors</a:t>
            </a:r>
            <a:endParaRPr sz="1700"/>
          </a:p>
          <a:p>
            <a:pPr indent="0" lvl="0" marL="171450" rtl="0" algn="l">
              <a:lnSpc>
                <a:spcPct val="90000"/>
              </a:lnSpc>
              <a:spcBef>
                <a:spcPts val="400"/>
              </a:spcBef>
              <a:spcAft>
                <a:spcPts val="0"/>
              </a:spcAft>
              <a:buNone/>
            </a:pPr>
            <a:r>
              <a:t/>
            </a:r>
            <a:endParaRPr sz="1700"/>
          </a:p>
          <a:p>
            <a:pPr indent="0" lvl="0" marL="0" rtl="0" algn="l">
              <a:lnSpc>
                <a:spcPct val="90000"/>
              </a:lnSpc>
              <a:spcBef>
                <a:spcPts val="500"/>
              </a:spcBef>
              <a:spcAft>
                <a:spcPts val="0"/>
              </a:spcAft>
              <a:buNone/>
            </a:pPr>
            <a:r>
              <a:rPr b="1" lang="en-US" sz="1900"/>
              <a:t>Requirements</a:t>
            </a:r>
            <a:endParaRPr sz="1700"/>
          </a:p>
          <a:p>
            <a:pPr indent="0" lvl="0" marL="171450" rtl="0" algn="l">
              <a:lnSpc>
                <a:spcPct val="90000"/>
              </a:lnSpc>
              <a:spcBef>
                <a:spcPts val="400"/>
              </a:spcBef>
              <a:spcAft>
                <a:spcPts val="0"/>
              </a:spcAft>
              <a:buNone/>
            </a:pPr>
            <a:r>
              <a:rPr lang="en-US" sz="1700"/>
              <a:t>–Requirements Allocation</a:t>
            </a:r>
            <a:endParaRPr sz="1700"/>
          </a:p>
          <a:p>
            <a:pPr indent="0" lvl="0" marL="171450" rtl="0" algn="l">
              <a:lnSpc>
                <a:spcPct val="90000"/>
              </a:lnSpc>
              <a:spcBef>
                <a:spcPts val="400"/>
              </a:spcBef>
              <a:spcAft>
                <a:spcPts val="0"/>
              </a:spcAft>
              <a:buNone/>
            </a:pPr>
            <a:r>
              <a:rPr lang="en-US" sz="1700"/>
              <a:t>–Performance Metrics and Analysis</a:t>
            </a:r>
            <a:endParaRPr b="0" i="0" sz="1800" u="none" cap="none" strike="noStrike">
              <a:solidFill>
                <a:schemeClr val="dk1"/>
              </a:solidFill>
              <a:latin typeface="Arial"/>
              <a:ea typeface="Arial"/>
              <a:cs typeface="Arial"/>
              <a:sym typeface="Arial"/>
            </a:endParaRPr>
          </a:p>
        </p:txBody>
      </p:sp>
      <p:sp>
        <p:nvSpPr>
          <p:cNvPr id="51" name="Google Shape;51;p9"/>
          <p:cNvSpPr txBox="1"/>
          <p:nvPr>
            <p:ph type="title"/>
          </p:nvPr>
        </p:nvSpPr>
        <p:spPr>
          <a:xfrm>
            <a:off x="722312" y="0"/>
            <a:ext cx="6242932" cy="778933"/>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b="1" i="0" lang="en-US" sz="2400" u="none" cap="none" strike="noStrike">
                <a:solidFill>
                  <a:schemeClr val="dk1"/>
                </a:solidFill>
                <a:latin typeface="Arial"/>
                <a:ea typeface="Arial"/>
                <a:cs typeface="Arial"/>
                <a:sym typeface="Arial"/>
              </a:rPr>
              <a:t>Design Review Scope</a:t>
            </a:r>
            <a:endParaRPr/>
          </a:p>
        </p:txBody>
      </p:sp>
      <p:sp>
        <p:nvSpPr>
          <p:cNvPr id="52" name="Google Shape;52;p9"/>
          <p:cNvSpPr txBox="1"/>
          <p:nvPr>
            <p:ph idx="1" type="body"/>
          </p:nvPr>
        </p:nvSpPr>
        <p:spPr>
          <a:xfrm>
            <a:off x="4636350" y="1306500"/>
            <a:ext cx="3683400" cy="4245000"/>
          </a:xfrm>
          <a:prstGeom prst="rect">
            <a:avLst/>
          </a:prstGeom>
          <a:noFill/>
          <a:ln>
            <a:noFill/>
          </a:ln>
        </p:spPr>
        <p:txBody>
          <a:bodyPr anchorCtr="0" anchor="t" bIns="0" lIns="0" spcFirstLastPara="1" rIns="0" wrap="square" tIns="0">
            <a:noAutofit/>
          </a:bodyPr>
          <a:lstStyle/>
          <a:p>
            <a:pPr indent="0" lvl="0" marL="0" rtl="0" algn="l">
              <a:lnSpc>
                <a:spcPct val="90000"/>
              </a:lnSpc>
              <a:spcBef>
                <a:spcPts val="500"/>
              </a:spcBef>
              <a:spcAft>
                <a:spcPts val="0"/>
              </a:spcAft>
              <a:buNone/>
            </a:pPr>
            <a:r>
              <a:rPr b="1" lang="en-US" sz="1900"/>
              <a:t>Implementation Proposal</a:t>
            </a:r>
            <a:endParaRPr sz="1700"/>
          </a:p>
          <a:p>
            <a:pPr indent="0" lvl="0" marL="171450" rtl="0" algn="l">
              <a:lnSpc>
                <a:spcPct val="90000"/>
              </a:lnSpc>
              <a:spcBef>
                <a:spcPts val="400"/>
              </a:spcBef>
              <a:spcAft>
                <a:spcPts val="0"/>
              </a:spcAft>
              <a:buNone/>
            </a:pPr>
            <a:r>
              <a:rPr lang="en-US" sz="1700"/>
              <a:t>–System Trade Offs</a:t>
            </a:r>
            <a:endParaRPr sz="1700"/>
          </a:p>
          <a:p>
            <a:pPr indent="0" lvl="0" marL="171450" rtl="0" algn="l">
              <a:lnSpc>
                <a:spcPct val="90000"/>
              </a:lnSpc>
              <a:spcBef>
                <a:spcPts val="400"/>
              </a:spcBef>
              <a:spcAft>
                <a:spcPts val="0"/>
              </a:spcAft>
              <a:buNone/>
            </a:pPr>
            <a:r>
              <a:rPr lang="en-US" sz="1700"/>
              <a:t>–Software Design Analysis</a:t>
            </a:r>
            <a:endParaRPr sz="1700"/>
          </a:p>
          <a:p>
            <a:pPr indent="0" lvl="0" marL="171450" rtl="0" algn="l">
              <a:lnSpc>
                <a:spcPct val="90000"/>
              </a:lnSpc>
              <a:spcBef>
                <a:spcPts val="400"/>
              </a:spcBef>
              <a:spcAft>
                <a:spcPts val="0"/>
              </a:spcAft>
              <a:buNone/>
            </a:pPr>
            <a:r>
              <a:rPr lang="en-US" sz="1700"/>
              <a:t>–Risk Analyses</a:t>
            </a:r>
            <a:endParaRPr sz="1700"/>
          </a:p>
          <a:p>
            <a:pPr indent="0" lvl="0" marL="171450" rtl="0" algn="l">
              <a:lnSpc>
                <a:spcPct val="90000"/>
              </a:lnSpc>
              <a:spcBef>
                <a:spcPts val="400"/>
              </a:spcBef>
              <a:spcAft>
                <a:spcPts val="0"/>
              </a:spcAft>
              <a:buNone/>
            </a:pPr>
            <a:r>
              <a:t/>
            </a:r>
            <a:endParaRPr sz="1700"/>
          </a:p>
          <a:p>
            <a:pPr indent="0" lvl="0" marL="0" rtl="0" algn="l">
              <a:lnSpc>
                <a:spcPct val="90000"/>
              </a:lnSpc>
              <a:spcBef>
                <a:spcPts val="400"/>
              </a:spcBef>
              <a:spcAft>
                <a:spcPts val="0"/>
              </a:spcAft>
              <a:buNone/>
            </a:pPr>
            <a:r>
              <a:rPr b="1" lang="en-US" sz="1900"/>
              <a:t>Path Forward</a:t>
            </a:r>
            <a:endParaRPr b="1" sz="1900"/>
          </a:p>
          <a:p>
            <a:pPr indent="0" lvl="0" marL="171450" rtl="0" algn="l">
              <a:lnSpc>
                <a:spcPct val="90000"/>
              </a:lnSpc>
              <a:spcBef>
                <a:spcPts val="400"/>
              </a:spcBef>
              <a:spcAft>
                <a:spcPts val="0"/>
              </a:spcAft>
              <a:buNone/>
            </a:pPr>
            <a:r>
              <a:rPr lang="en-US" sz="1700"/>
              <a:t>–Cost to Finish Implementation</a:t>
            </a:r>
            <a:endParaRPr sz="1700"/>
          </a:p>
          <a:p>
            <a:pPr indent="0" lvl="0" marL="171450" rtl="0" algn="l">
              <a:lnSpc>
                <a:spcPct val="90000"/>
              </a:lnSpc>
              <a:spcBef>
                <a:spcPts val="400"/>
              </a:spcBef>
              <a:spcAft>
                <a:spcPts val="0"/>
              </a:spcAft>
              <a:buNone/>
            </a:pPr>
            <a:r>
              <a:rPr lang="en-US" sz="1700"/>
              <a:t>–Predicted System Performance</a:t>
            </a:r>
            <a:endParaRPr sz="1700"/>
          </a:p>
          <a:p>
            <a:pPr indent="0" lvl="0" marL="171450" rtl="0" algn="l">
              <a:lnSpc>
                <a:spcPct val="90000"/>
              </a:lnSpc>
              <a:spcBef>
                <a:spcPts val="400"/>
              </a:spcBef>
              <a:spcAft>
                <a:spcPts val="0"/>
              </a:spcAft>
              <a:buNone/>
            </a:pPr>
            <a:r>
              <a:rPr lang="en-US" sz="1700"/>
              <a:t>–Schedule to Finish Implementation</a:t>
            </a:r>
            <a:endParaRPr sz="1700"/>
          </a:p>
          <a:p>
            <a:pPr indent="0" lvl="0" marL="171450" rtl="0" algn="l">
              <a:lnSpc>
                <a:spcPct val="90000"/>
              </a:lnSpc>
              <a:spcBef>
                <a:spcPts val="400"/>
              </a:spcBef>
              <a:spcAft>
                <a:spcPts val="0"/>
              </a:spcAft>
              <a:buNone/>
            </a:pPr>
            <a:r>
              <a:rPr lang="en-US" sz="1700"/>
              <a:t>–Upcoming Plans</a:t>
            </a:r>
            <a:endParaRPr/>
          </a:p>
          <a:p>
            <a:pPr indent="-114300" lvl="1" marL="400050" marR="0" rtl="0" algn="l">
              <a:lnSpc>
                <a:spcPct val="90000"/>
              </a:lnSpc>
              <a:spcBef>
                <a:spcPts val="36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53" name="Google Shape;53;p9"/>
          <p:cNvSpPr/>
          <p:nvPr/>
        </p:nvSpPr>
        <p:spPr>
          <a:xfrm>
            <a:off x="4567700" y="6497725"/>
            <a:ext cx="1505400" cy="2832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Google Shape;59;p10"/>
          <p:cNvSpPr txBox="1"/>
          <p:nvPr>
            <p:ph idx="1" type="body"/>
          </p:nvPr>
        </p:nvSpPr>
        <p:spPr>
          <a:xfrm>
            <a:off x="485421" y="990600"/>
            <a:ext cx="8218311" cy="5184422"/>
          </a:xfrm>
          <a:prstGeom prst="rect">
            <a:avLst/>
          </a:prstGeom>
          <a:noFill/>
          <a:ln>
            <a:noFill/>
          </a:ln>
        </p:spPr>
        <p:txBody>
          <a:bodyPr anchorCtr="0" anchor="t" bIns="0" lIns="0" spcFirstLastPara="1" rIns="0" wrap="square" tIns="0">
            <a:noAutofit/>
          </a:bodyPr>
          <a:lstStyle/>
          <a:p>
            <a:pPr indent="-355600" lvl="0" marL="457200" marR="0" rtl="0" algn="l">
              <a:spcBef>
                <a:spcPts val="0"/>
              </a:spcBef>
              <a:spcAft>
                <a:spcPts val="0"/>
              </a:spcAft>
              <a:buClr>
                <a:schemeClr val="dk1"/>
              </a:buClr>
              <a:buSzPts val="2000"/>
              <a:buFont typeface="Arial"/>
              <a:buChar char="●"/>
            </a:pPr>
            <a:r>
              <a:rPr b="1" i="0" lang="en-US" sz="2000" u="none" cap="none" strike="noStrike">
                <a:solidFill>
                  <a:schemeClr val="dk1"/>
                </a:solidFill>
                <a:latin typeface="Arial"/>
                <a:ea typeface="Arial"/>
                <a:cs typeface="Arial"/>
                <a:sym typeface="Arial"/>
              </a:rPr>
              <a:t>System Purpose / Objective</a:t>
            </a:r>
            <a:endParaRPr/>
          </a:p>
          <a:p>
            <a:pPr indent="-355600" lvl="1" marL="914400" marR="0" rtl="0" algn="l">
              <a:spcBef>
                <a:spcPts val="0"/>
              </a:spcBef>
              <a:spcAft>
                <a:spcPts val="0"/>
              </a:spcAft>
              <a:buClr>
                <a:schemeClr val="dk1"/>
              </a:buClr>
              <a:buSzPts val="2000"/>
              <a:buFont typeface="Arial"/>
              <a:buChar char="○"/>
            </a:pPr>
            <a:r>
              <a:rPr b="0" i="0" lang="en-US" sz="1800" u="none" cap="none" strike="noStrike">
                <a:solidFill>
                  <a:schemeClr val="dk1"/>
                </a:solidFill>
                <a:latin typeface="Arial"/>
                <a:ea typeface="Arial"/>
                <a:cs typeface="Arial"/>
                <a:sym typeface="Arial"/>
              </a:rPr>
              <a:t>Plan a ’high-level’/’global’ path for an autonomous vehicle through </a:t>
            </a:r>
            <a:r>
              <a:rPr lang="en-US"/>
              <a:t>austere </a:t>
            </a:r>
            <a:r>
              <a:rPr b="0" i="0" lang="en-US" sz="1800" u="none" cap="none" strike="noStrike">
                <a:solidFill>
                  <a:schemeClr val="dk1"/>
                </a:solidFill>
                <a:latin typeface="Arial"/>
                <a:ea typeface="Arial"/>
                <a:cs typeface="Arial"/>
                <a:sym typeface="Arial"/>
              </a:rPr>
              <a:t>terrain</a:t>
            </a:r>
            <a:endParaRPr/>
          </a:p>
          <a:p>
            <a:pPr indent="-355600" lvl="2" marL="1371600" marR="0" rtl="0" algn="l">
              <a:spcBef>
                <a:spcPts val="0"/>
              </a:spcBef>
              <a:spcAft>
                <a:spcPts val="0"/>
              </a:spcAft>
              <a:buClr>
                <a:schemeClr val="dk1"/>
              </a:buClr>
              <a:buSzPts val="2000"/>
              <a:buFont typeface="Arial"/>
              <a:buChar char="■"/>
            </a:pPr>
            <a:r>
              <a:rPr b="0" i="0" lang="en-US" sz="1600" u="none" cap="none" strike="noStrike">
                <a:solidFill>
                  <a:schemeClr val="dk1"/>
                </a:solidFill>
                <a:latin typeface="Arial"/>
                <a:ea typeface="Arial"/>
                <a:cs typeface="Arial"/>
                <a:sym typeface="Arial"/>
              </a:rPr>
              <a:t>Minimize the total distance travelled</a:t>
            </a:r>
            <a:endParaRPr/>
          </a:p>
          <a:p>
            <a:pPr indent="-355600" lvl="2" marL="1371600" marR="0" rtl="0" algn="l">
              <a:spcBef>
                <a:spcPts val="0"/>
              </a:spcBef>
              <a:spcAft>
                <a:spcPts val="0"/>
              </a:spcAft>
              <a:buClr>
                <a:schemeClr val="dk1"/>
              </a:buClr>
              <a:buSzPts val="2000"/>
              <a:buFont typeface="Arial"/>
              <a:buChar char="■"/>
            </a:pPr>
            <a:r>
              <a:rPr b="0" i="0" lang="en-US" sz="1600" u="none" cap="none" strike="noStrike">
                <a:solidFill>
                  <a:schemeClr val="dk1"/>
                </a:solidFill>
                <a:latin typeface="Arial"/>
                <a:ea typeface="Arial"/>
                <a:cs typeface="Arial"/>
                <a:sym typeface="Arial"/>
              </a:rPr>
              <a:t>Provide waypoints (sequence of coordinates) that define the path</a:t>
            </a:r>
            <a:endParaRPr/>
          </a:p>
          <a:p>
            <a:pPr indent="-355600" lvl="2" marL="1371600" marR="0" rtl="0" algn="l">
              <a:spcBef>
                <a:spcPts val="0"/>
              </a:spcBef>
              <a:spcAft>
                <a:spcPts val="0"/>
              </a:spcAft>
              <a:buClr>
                <a:schemeClr val="dk1"/>
              </a:buClr>
              <a:buSzPts val="2000"/>
              <a:buFont typeface="Arial"/>
              <a:buChar char="■"/>
            </a:pPr>
            <a:r>
              <a:rPr b="0" i="0" lang="en-US" sz="1600" u="none" cap="none" strike="noStrike">
                <a:solidFill>
                  <a:schemeClr val="dk1"/>
                </a:solidFill>
                <a:latin typeface="Arial"/>
                <a:ea typeface="Arial"/>
                <a:cs typeface="Arial"/>
                <a:sym typeface="Arial"/>
              </a:rPr>
              <a:t>Account for mobility limitations of the particular autonomous vehicle</a:t>
            </a:r>
            <a:endParaRPr/>
          </a:p>
          <a:p>
            <a:pPr indent="-355600" lvl="0" marL="457200" marR="0" rtl="0" algn="l">
              <a:spcBef>
                <a:spcPts val="0"/>
              </a:spcBef>
              <a:spcAft>
                <a:spcPts val="0"/>
              </a:spcAft>
              <a:buClr>
                <a:schemeClr val="dk1"/>
              </a:buClr>
              <a:buSzPts val="2000"/>
              <a:buFont typeface="Arial"/>
              <a:buChar char="●"/>
            </a:pPr>
            <a:r>
              <a:rPr b="1" i="0" lang="en-US" sz="2000" u="none" cap="none" strike="noStrike">
                <a:solidFill>
                  <a:schemeClr val="dk1"/>
                </a:solidFill>
                <a:latin typeface="Arial"/>
                <a:ea typeface="Arial"/>
                <a:cs typeface="Arial"/>
                <a:sym typeface="Arial"/>
              </a:rPr>
              <a:t>System User</a:t>
            </a:r>
            <a:endParaRPr/>
          </a:p>
          <a:p>
            <a:pPr indent="-355600" lvl="1" marL="914400" marR="0" rtl="0" algn="l">
              <a:spcBef>
                <a:spcPts val="0"/>
              </a:spcBef>
              <a:spcAft>
                <a:spcPts val="0"/>
              </a:spcAft>
              <a:buClr>
                <a:schemeClr val="dk1"/>
              </a:buClr>
              <a:buSzPts val="2000"/>
              <a:buFont typeface="Arial"/>
              <a:buChar char="○"/>
            </a:pPr>
            <a:r>
              <a:rPr b="0" i="0" lang="en-US" sz="1800" u="none" cap="none" strike="noStrike">
                <a:solidFill>
                  <a:schemeClr val="dk1"/>
                </a:solidFill>
                <a:latin typeface="Arial"/>
                <a:ea typeface="Arial"/>
                <a:cs typeface="Arial"/>
                <a:sym typeface="Arial"/>
              </a:rPr>
              <a:t>Operators of the autonomous vehicle</a:t>
            </a:r>
            <a:endParaRPr/>
          </a:p>
          <a:p>
            <a:pPr indent="-355600" lvl="2" marL="1371600" marR="0" rtl="0" algn="l">
              <a:spcBef>
                <a:spcPts val="0"/>
              </a:spcBef>
              <a:spcAft>
                <a:spcPts val="0"/>
              </a:spcAft>
              <a:buClr>
                <a:schemeClr val="dk1"/>
              </a:buClr>
              <a:buSzPts val="2000"/>
              <a:buFont typeface="Arial"/>
              <a:buChar char="■"/>
            </a:pPr>
            <a:r>
              <a:rPr b="0" i="0" lang="en-US" sz="1600" u="none" cap="none" strike="noStrike">
                <a:solidFill>
                  <a:schemeClr val="dk1"/>
                </a:solidFill>
                <a:latin typeface="Arial"/>
                <a:ea typeface="Arial"/>
                <a:cs typeface="Arial"/>
                <a:sym typeface="Arial"/>
              </a:rPr>
              <a:t>In ECE 4012 – Design Team B</a:t>
            </a:r>
            <a:endParaRPr/>
          </a:p>
          <a:p>
            <a:pPr indent="-355600" lvl="2" marL="1371600" marR="0" rtl="0" algn="l">
              <a:spcBef>
                <a:spcPts val="0"/>
              </a:spcBef>
              <a:spcAft>
                <a:spcPts val="0"/>
              </a:spcAft>
              <a:buClr>
                <a:schemeClr val="dk1"/>
              </a:buClr>
              <a:buSzPts val="2000"/>
              <a:buFont typeface="Arial"/>
              <a:buChar char="■"/>
            </a:pPr>
            <a:r>
              <a:rPr b="0" i="0" lang="en-US" sz="1600" u="none" cap="none" strike="noStrike">
                <a:solidFill>
                  <a:schemeClr val="dk1"/>
                </a:solidFill>
                <a:latin typeface="Arial"/>
                <a:ea typeface="Arial"/>
                <a:cs typeface="Arial"/>
                <a:sym typeface="Arial"/>
              </a:rPr>
              <a:t>Outside of ECE 4012: Harris Corp. and/or potential clients</a:t>
            </a:r>
            <a:endParaRPr/>
          </a:p>
          <a:p>
            <a:pPr indent="0" lvl="2" marL="400050" marR="0" rtl="0" algn="l">
              <a:spcBef>
                <a:spcPts val="320"/>
              </a:spcBef>
              <a:spcAft>
                <a:spcPts val="0"/>
              </a:spcAft>
              <a:buClr>
                <a:schemeClr val="dk1"/>
              </a:buClr>
              <a:buSzPts val="1600"/>
              <a:buFont typeface="Arial"/>
              <a:buNone/>
            </a:pPr>
            <a:r>
              <a:t/>
            </a:r>
            <a:endParaRPr b="0" i="0" sz="1600" u="none" cap="none" strike="noStrike">
              <a:solidFill>
                <a:schemeClr val="dk1"/>
              </a:solidFill>
              <a:latin typeface="Arial"/>
              <a:ea typeface="Arial"/>
              <a:cs typeface="Arial"/>
              <a:sym typeface="Arial"/>
            </a:endParaRPr>
          </a:p>
        </p:txBody>
      </p:sp>
      <p:sp>
        <p:nvSpPr>
          <p:cNvPr id="60" name="Google Shape;60;p10"/>
          <p:cNvSpPr txBox="1"/>
          <p:nvPr>
            <p:ph type="title"/>
          </p:nvPr>
        </p:nvSpPr>
        <p:spPr>
          <a:xfrm>
            <a:off x="722312" y="0"/>
            <a:ext cx="6242932" cy="778933"/>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b="1" i="0" lang="en-US" sz="2600" u="none" cap="none" strike="noStrike">
                <a:solidFill>
                  <a:schemeClr val="dk1"/>
                </a:solidFill>
                <a:latin typeface="Arial"/>
                <a:ea typeface="Arial"/>
                <a:cs typeface="Arial"/>
                <a:sym typeface="Arial"/>
              </a:rPr>
              <a:t>Concept of Operations (CONOPS)</a:t>
            </a:r>
            <a:endParaRPr/>
          </a:p>
        </p:txBody>
      </p:sp>
      <p:sp>
        <p:nvSpPr>
          <p:cNvPr id="61" name="Google Shape;61;p10"/>
          <p:cNvSpPr/>
          <p:nvPr/>
        </p:nvSpPr>
        <p:spPr>
          <a:xfrm>
            <a:off x="4567700" y="6497725"/>
            <a:ext cx="1505400" cy="2832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Google Shape;67;p11"/>
          <p:cNvSpPr txBox="1"/>
          <p:nvPr>
            <p:ph type="title"/>
          </p:nvPr>
        </p:nvSpPr>
        <p:spPr>
          <a:xfrm>
            <a:off x="722312" y="0"/>
            <a:ext cx="6242932" cy="778933"/>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b="1" i="0" lang="en-US" sz="2600" u="none" cap="none" strike="noStrike">
                <a:solidFill>
                  <a:schemeClr val="dk1"/>
                </a:solidFill>
                <a:latin typeface="Arial"/>
                <a:ea typeface="Arial"/>
                <a:cs typeface="Arial"/>
                <a:sym typeface="Arial"/>
              </a:rPr>
              <a:t>System Integration/Usage</a:t>
            </a:r>
            <a:endParaRPr b="1" i="0" sz="2600" u="none" cap="none" strike="noStrike">
              <a:solidFill>
                <a:schemeClr val="dk1"/>
              </a:solidFill>
              <a:latin typeface="Arial"/>
              <a:ea typeface="Arial"/>
              <a:cs typeface="Arial"/>
              <a:sym typeface="Arial"/>
            </a:endParaRPr>
          </a:p>
        </p:txBody>
      </p:sp>
      <p:sp>
        <p:nvSpPr>
          <p:cNvPr id="68" name="Google Shape;68;p11"/>
          <p:cNvSpPr/>
          <p:nvPr/>
        </p:nvSpPr>
        <p:spPr>
          <a:xfrm>
            <a:off x="369432" y="2738726"/>
            <a:ext cx="1191126" cy="625642"/>
          </a:xfrm>
          <a:prstGeom prst="rect">
            <a:avLst/>
          </a:prstGeom>
          <a:solidFill>
            <a:schemeClr val="lt1"/>
          </a:solidFill>
          <a:ln cap="flat" cmpd="sng" w="22225">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200"/>
              <a:buFont typeface="Times New Roman"/>
              <a:buNone/>
            </a:pPr>
            <a:r>
              <a:rPr b="0" i="0" lang="en-US" sz="1200" u="none" cap="none" strike="noStrike">
                <a:solidFill>
                  <a:schemeClr val="dk1"/>
                </a:solidFill>
                <a:latin typeface="Times New Roman"/>
                <a:ea typeface="Times New Roman"/>
                <a:cs typeface="Times New Roman"/>
                <a:sym typeface="Times New Roman"/>
              </a:rPr>
              <a:t>LiDAR Drone</a:t>
            </a:r>
            <a:endParaRPr/>
          </a:p>
        </p:txBody>
      </p:sp>
      <p:sp>
        <p:nvSpPr>
          <p:cNvPr id="69" name="Google Shape;69;p11"/>
          <p:cNvSpPr/>
          <p:nvPr/>
        </p:nvSpPr>
        <p:spPr>
          <a:xfrm>
            <a:off x="7511858" y="3088348"/>
            <a:ext cx="1191126" cy="625642"/>
          </a:xfrm>
          <a:prstGeom prst="rect">
            <a:avLst/>
          </a:prstGeom>
          <a:solidFill>
            <a:schemeClr val="lt1"/>
          </a:solidFill>
          <a:ln cap="flat" cmpd="sng" w="22225">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200"/>
              <a:buFont typeface="Times New Roman"/>
              <a:buNone/>
            </a:pPr>
            <a:r>
              <a:rPr b="0" i="0" lang="en-US" sz="1200" u="none" cap="none" strike="noStrike">
                <a:solidFill>
                  <a:schemeClr val="dk1"/>
                </a:solidFill>
                <a:latin typeface="Times New Roman"/>
                <a:ea typeface="Times New Roman"/>
                <a:cs typeface="Times New Roman"/>
                <a:sym typeface="Times New Roman"/>
              </a:rPr>
              <a:t>Navigational Robot</a:t>
            </a:r>
            <a:endParaRPr/>
          </a:p>
        </p:txBody>
      </p:sp>
      <p:sp>
        <p:nvSpPr>
          <p:cNvPr id="70" name="Google Shape;70;p11"/>
          <p:cNvSpPr/>
          <p:nvPr/>
        </p:nvSpPr>
        <p:spPr>
          <a:xfrm>
            <a:off x="3372449" y="2396532"/>
            <a:ext cx="2217504" cy="2009273"/>
          </a:xfrm>
          <a:prstGeom prst="rect">
            <a:avLst/>
          </a:prstGeom>
          <a:solidFill>
            <a:schemeClr val="lt1"/>
          </a:solidFill>
          <a:ln cap="flat" cmpd="dbl" w="53975">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400"/>
              <a:buFont typeface="Times New Roman"/>
              <a:buNone/>
            </a:pPr>
            <a:r>
              <a:rPr b="1" i="0" lang="en-US" sz="1800" u="none" cap="none" strike="noStrike">
                <a:solidFill>
                  <a:schemeClr val="dk1"/>
                </a:solidFill>
                <a:latin typeface="Times New Roman"/>
                <a:ea typeface="Times New Roman"/>
                <a:cs typeface="Times New Roman"/>
                <a:sym typeface="Times New Roman"/>
              </a:rPr>
              <a:t>Path Planner</a:t>
            </a:r>
            <a:endParaRPr b="1" i="0" sz="1800" u="none" cap="none" strike="noStrike">
              <a:solidFill>
                <a:schemeClr val="dk1"/>
              </a:solidFill>
              <a:latin typeface="Times New Roman"/>
              <a:ea typeface="Times New Roman"/>
              <a:cs typeface="Times New Roman"/>
              <a:sym typeface="Times New Roman"/>
            </a:endParaRPr>
          </a:p>
        </p:txBody>
      </p:sp>
      <p:cxnSp>
        <p:nvCxnSpPr>
          <p:cNvPr id="71" name="Google Shape;71;p11"/>
          <p:cNvCxnSpPr>
            <a:stCxn id="68" idx="3"/>
          </p:cNvCxnSpPr>
          <p:nvPr/>
        </p:nvCxnSpPr>
        <p:spPr>
          <a:xfrm>
            <a:off x="1560558" y="3051547"/>
            <a:ext cx="1812000" cy="0"/>
          </a:xfrm>
          <a:prstGeom prst="straightConnector1">
            <a:avLst/>
          </a:prstGeom>
          <a:solidFill>
            <a:schemeClr val="accent1"/>
          </a:solidFill>
          <a:ln cap="flat" cmpd="sng" w="9525">
            <a:solidFill>
              <a:schemeClr val="dk1"/>
            </a:solidFill>
            <a:prstDash val="solid"/>
            <a:round/>
            <a:headEnd len="sm" w="sm" type="none"/>
            <a:tailEnd len="med" w="med" type="triangle"/>
          </a:ln>
        </p:spPr>
      </p:cxnSp>
      <p:sp>
        <p:nvSpPr>
          <p:cNvPr id="72" name="Google Shape;72;p11"/>
          <p:cNvSpPr txBox="1"/>
          <p:nvPr/>
        </p:nvSpPr>
        <p:spPr>
          <a:xfrm>
            <a:off x="1641810" y="2774548"/>
            <a:ext cx="1629549" cy="276999"/>
          </a:xfrm>
          <a:prstGeom prst="rect">
            <a:avLst/>
          </a:prstGeom>
          <a:noFill/>
          <a:ln>
            <a:noFill/>
          </a:ln>
        </p:spPr>
        <p:txBody>
          <a:bodyPr anchorCtr="0" anchor="t" bIns="45700" lIns="91425" spcFirstLastPara="1" rIns="91425" wrap="square" tIns="45700">
            <a:noAutofit/>
          </a:bodyPr>
          <a:lstStyle/>
          <a:p>
            <a:pPr indent="-171450" lvl="0" marL="171450" marR="0" rtl="0" algn="ctr">
              <a:spcBef>
                <a:spcPts val="0"/>
              </a:spcBef>
              <a:spcAft>
                <a:spcPts val="0"/>
              </a:spcAft>
              <a:buClr>
                <a:schemeClr val="dk1"/>
              </a:buClr>
              <a:buSzPts val="1200"/>
              <a:buFont typeface="Arial"/>
              <a:buChar char="•"/>
            </a:pPr>
            <a:r>
              <a:rPr b="0" i="0" lang="en-US" sz="1200" u="none" cap="none" strike="noStrike">
                <a:solidFill>
                  <a:schemeClr val="dk1"/>
                </a:solidFill>
                <a:latin typeface="Arial"/>
                <a:ea typeface="Arial"/>
                <a:cs typeface="Arial"/>
                <a:sym typeface="Arial"/>
              </a:rPr>
              <a:t>Terrain Data (LAS)</a:t>
            </a:r>
            <a:endParaRPr b="0" i="0" sz="1200" u="none" cap="none" strike="noStrike">
              <a:solidFill>
                <a:schemeClr val="dk1"/>
              </a:solidFill>
              <a:latin typeface="Arial"/>
              <a:ea typeface="Arial"/>
              <a:cs typeface="Arial"/>
              <a:sym typeface="Arial"/>
            </a:endParaRPr>
          </a:p>
        </p:txBody>
      </p:sp>
      <p:cxnSp>
        <p:nvCxnSpPr>
          <p:cNvPr id="73" name="Google Shape;73;p11"/>
          <p:cNvCxnSpPr>
            <a:stCxn id="70" idx="3"/>
            <a:endCxn id="69" idx="1"/>
          </p:cNvCxnSpPr>
          <p:nvPr/>
        </p:nvCxnSpPr>
        <p:spPr>
          <a:xfrm>
            <a:off x="5589953" y="3401169"/>
            <a:ext cx="1921800" cy="0"/>
          </a:xfrm>
          <a:prstGeom prst="straightConnector1">
            <a:avLst/>
          </a:prstGeom>
          <a:solidFill>
            <a:schemeClr val="accent1"/>
          </a:solidFill>
          <a:ln cap="flat" cmpd="sng" w="9525">
            <a:solidFill>
              <a:schemeClr val="dk1"/>
            </a:solidFill>
            <a:prstDash val="solid"/>
            <a:round/>
            <a:headEnd len="sm" w="sm" type="none"/>
            <a:tailEnd len="med" w="med" type="triangle"/>
          </a:ln>
        </p:spPr>
      </p:cxnSp>
      <p:sp>
        <p:nvSpPr>
          <p:cNvPr id="74" name="Google Shape;74;p11"/>
          <p:cNvSpPr txBox="1"/>
          <p:nvPr/>
        </p:nvSpPr>
        <p:spPr>
          <a:xfrm>
            <a:off x="5844724" y="3124169"/>
            <a:ext cx="1485408" cy="276999"/>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0" lang="en-US" sz="1200" u="none" cap="none" strike="noStrike">
                <a:solidFill>
                  <a:schemeClr val="dk1"/>
                </a:solidFill>
                <a:latin typeface="Arial"/>
                <a:ea typeface="Arial"/>
                <a:cs typeface="Arial"/>
                <a:sym typeface="Arial"/>
              </a:rPr>
              <a:t>Waypoints</a:t>
            </a:r>
            <a:endParaRPr b="0" i="0" sz="1200" u="none" cap="none" strike="noStrike">
              <a:solidFill>
                <a:schemeClr val="dk1"/>
              </a:solidFill>
              <a:latin typeface="Arial"/>
              <a:ea typeface="Arial"/>
              <a:cs typeface="Arial"/>
              <a:sym typeface="Arial"/>
            </a:endParaRPr>
          </a:p>
        </p:txBody>
      </p:sp>
      <p:sp>
        <p:nvSpPr>
          <p:cNvPr id="75" name="Google Shape;75;p11"/>
          <p:cNvSpPr/>
          <p:nvPr/>
        </p:nvSpPr>
        <p:spPr>
          <a:xfrm>
            <a:off x="362550" y="3547815"/>
            <a:ext cx="1191126" cy="625642"/>
          </a:xfrm>
          <a:prstGeom prst="rect">
            <a:avLst/>
          </a:prstGeom>
          <a:solidFill>
            <a:schemeClr val="lt1"/>
          </a:solidFill>
          <a:ln cap="flat" cmpd="sng" w="22225">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200"/>
              <a:buFont typeface="Times New Roman"/>
              <a:buNone/>
            </a:pPr>
            <a:r>
              <a:rPr b="0" i="0" lang="en-US" sz="1200" u="none" cap="none" strike="noStrike">
                <a:solidFill>
                  <a:schemeClr val="dk1"/>
                </a:solidFill>
                <a:latin typeface="Times New Roman"/>
                <a:ea typeface="Times New Roman"/>
                <a:cs typeface="Times New Roman"/>
                <a:sym typeface="Times New Roman"/>
              </a:rPr>
              <a:t>User</a:t>
            </a:r>
            <a:endParaRPr b="0" i="0" sz="1200" u="none" cap="none" strike="noStrike">
              <a:solidFill>
                <a:schemeClr val="dk1"/>
              </a:solidFill>
              <a:latin typeface="Times New Roman"/>
              <a:ea typeface="Times New Roman"/>
              <a:cs typeface="Times New Roman"/>
              <a:sym typeface="Times New Roman"/>
            </a:endParaRPr>
          </a:p>
        </p:txBody>
      </p:sp>
      <p:cxnSp>
        <p:nvCxnSpPr>
          <p:cNvPr id="76" name="Google Shape;76;p11"/>
          <p:cNvCxnSpPr>
            <a:stCxn id="75" idx="3"/>
          </p:cNvCxnSpPr>
          <p:nvPr/>
        </p:nvCxnSpPr>
        <p:spPr>
          <a:xfrm>
            <a:off x="1553676" y="3860636"/>
            <a:ext cx="1812000" cy="0"/>
          </a:xfrm>
          <a:prstGeom prst="straightConnector1">
            <a:avLst/>
          </a:prstGeom>
          <a:solidFill>
            <a:schemeClr val="accent1"/>
          </a:solidFill>
          <a:ln cap="flat" cmpd="sng" w="9525">
            <a:solidFill>
              <a:schemeClr val="dk1"/>
            </a:solidFill>
            <a:prstDash val="solid"/>
            <a:round/>
            <a:headEnd len="sm" w="sm" type="none"/>
            <a:tailEnd len="med" w="med" type="triangle"/>
          </a:ln>
        </p:spPr>
      </p:cxnSp>
      <p:sp>
        <p:nvSpPr>
          <p:cNvPr id="77" name="Google Shape;77;p11"/>
          <p:cNvSpPr txBox="1"/>
          <p:nvPr/>
        </p:nvSpPr>
        <p:spPr>
          <a:xfrm>
            <a:off x="1634340" y="3923676"/>
            <a:ext cx="1542410" cy="646331"/>
          </a:xfrm>
          <a:prstGeom prst="rect">
            <a:avLst/>
          </a:prstGeom>
          <a:noFill/>
          <a:ln>
            <a:noFill/>
          </a:ln>
        </p:spPr>
        <p:txBody>
          <a:bodyPr anchorCtr="0" anchor="t" bIns="45700" lIns="91425" spcFirstLastPara="1" rIns="91425" wrap="square" tIns="45700">
            <a:noAutofit/>
          </a:bodyPr>
          <a:lstStyle/>
          <a:p>
            <a:pPr indent="-171450" lvl="0" marL="171450" marR="0" rtl="0" algn="l">
              <a:spcBef>
                <a:spcPts val="0"/>
              </a:spcBef>
              <a:spcAft>
                <a:spcPts val="0"/>
              </a:spcAft>
              <a:buClr>
                <a:schemeClr val="dk1"/>
              </a:buClr>
              <a:buSzPts val="1200"/>
              <a:buFont typeface="Arial"/>
              <a:buChar char="•"/>
            </a:pPr>
            <a:r>
              <a:rPr b="0" i="0" lang="en-US" sz="1200" u="none" cap="none" strike="noStrike">
                <a:solidFill>
                  <a:schemeClr val="dk1"/>
                </a:solidFill>
                <a:latin typeface="Arial"/>
                <a:ea typeface="Arial"/>
                <a:cs typeface="Arial"/>
                <a:sym typeface="Arial"/>
              </a:rPr>
              <a:t>Robot Limitations</a:t>
            </a:r>
            <a:endParaRPr/>
          </a:p>
          <a:p>
            <a:pPr indent="-171450" lvl="0" marL="171450" marR="0" rtl="0" algn="l">
              <a:spcBef>
                <a:spcPts val="0"/>
              </a:spcBef>
              <a:spcAft>
                <a:spcPts val="0"/>
              </a:spcAft>
              <a:buClr>
                <a:schemeClr val="dk1"/>
              </a:buClr>
              <a:buSzPts val="1200"/>
              <a:buFont typeface="Arial"/>
              <a:buChar char="•"/>
            </a:pPr>
            <a:r>
              <a:rPr b="0" i="0" lang="en-US" sz="1200" u="none" cap="none" strike="noStrike">
                <a:solidFill>
                  <a:schemeClr val="dk1"/>
                </a:solidFill>
                <a:latin typeface="Arial"/>
                <a:ea typeface="Arial"/>
                <a:cs typeface="Arial"/>
                <a:sym typeface="Arial"/>
              </a:rPr>
              <a:t>Start/End Points</a:t>
            </a:r>
            <a:endParaRPr/>
          </a:p>
          <a:p>
            <a:pPr indent="-171450" lvl="0" marL="171450" marR="0" rtl="0" algn="l">
              <a:spcBef>
                <a:spcPts val="0"/>
              </a:spcBef>
              <a:spcAft>
                <a:spcPts val="0"/>
              </a:spcAft>
              <a:buClr>
                <a:schemeClr val="dk1"/>
              </a:buClr>
              <a:buSzPts val="1200"/>
              <a:buFont typeface="Arial"/>
              <a:buChar char="•"/>
            </a:pPr>
            <a:r>
              <a:rPr b="0" i="0" lang="en-US" sz="1200" u="none" cap="none" strike="noStrike">
                <a:solidFill>
                  <a:schemeClr val="dk1"/>
                </a:solidFill>
                <a:latin typeface="Arial"/>
                <a:ea typeface="Arial"/>
                <a:cs typeface="Arial"/>
                <a:sym typeface="Arial"/>
              </a:rPr>
              <a:t>“Connectivity”</a:t>
            </a:r>
            <a:endParaRPr b="0" i="0" sz="1200" u="none" cap="none" strike="noStrike">
              <a:solidFill>
                <a:schemeClr val="dk1"/>
              </a:solidFill>
              <a:latin typeface="Arial"/>
              <a:ea typeface="Arial"/>
              <a:cs typeface="Arial"/>
              <a:sym typeface="Arial"/>
            </a:endParaRPr>
          </a:p>
        </p:txBody>
      </p:sp>
      <p:sp>
        <p:nvSpPr>
          <p:cNvPr id="78" name="Google Shape;78;p11"/>
          <p:cNvSpPr/>
          <p:nvPr/>
        </p:nvSpPr>
        <p:spPr>
          <a:xfrm rot="-5400000">
            <a:off x="2378311" y="3870643"/>
            <a:ext cx="180964" cy="1793551"/>
          </a:xfrm>
          <a:prstGeom prst="leftBrace">
            <a:avLst>
              <a:gd fmla="val 8333" name="adj1"/>
              <a:gd fmla="val 50000" name="adj2"/>
            </a:avLst>
          </a:prstGeom>
          <a:no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400"/>
              <a:buFont typeface="Times New Roman"/>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79" name="Google Shape;79;p11"/>
          <p:cNvSpPr txBox="1"/>
          <p:nvPr/>
        </p:nvSpPr>
        <p:spPr>
          <a:xfrm>
            <a:off x="5657745" y="4978730"/>
            <a:ext cx="1786200" cy="2769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n-US" sz="1200">
                <a:solidFill>
                  <a:schemeClr val="dk1"/>
                </a:solidFill>
              </a:rPr>
              <a:t>Wired/WLAN</a:t>
            </a:r>
            <a:endParaRPr sz="1200">
              <a:solidFill>
                <a:schemeClr val="dk1"/>
              </a:solidFill>
              <a:latin typeface="Arial"/>
              <a:ea typeface="Arial"/>
              <a:cs typeface="Arial"/>
              <a:sym typeface="Arial"/>
            </a:endParaRPr>
          </a:p>
        </p:txBody>
      </p:sp>
      <p:sp>
        <p:nvSpPr>
          <p:cNvPr id="80" name="Google Shape;80;p11"/>
          <p:cNvSpPr txBox="1"/>
          <p:nvPr/>
        </p:nvSpPr>
        <p:spPr>
          <a:xfrm>
            <a:off x="1575695" y="4964830"/>
            <a:ext cx="1786200" cy="2769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200">
                <a:solidFill>
                  <a:schemeClr val="dk1"/>
                </a:solidFill>
              </a:rPr>
              <a:t>Command Line Input</a:t>
            </a:r>
            <a:endParaRPr sz="1200">
              <a:solidFill>
                <a:schemeClr val="dk1"/>
              </a:solidFill>
              <a:latin typeface="Arial"/>
              <a:ea typeface="Arial"/>
              <a:cs typeface="Arial"/>
              <a:sym typeface="Arial"/>
            </a:endParaRPr>
          </a:p>
        </p:txBody>
      </p:sp>
      <p:sp>
        <p:nvSpPr>
          <p:cNvPr id="81" name="Google Shape;81;p11"/>
          <p:cNvSpPr/>
          <p:nvPr/>
        </p:nvSpPr>
        <p:spPr>
          <a:xfrm rot="-5400000">
            <a:off x="6460392" y="3870563"/>
            <a:ext cx="180900" cy="1793700"/>
          </a:xfrm>
          <a:prstGeom prst="leftBrace">
            <a:avLst>
              <a:gd fmla="val 8333" name="adj1"/>
              <a:gd fmla="val 50000" name="adj2"/>
            </a:avLst>
          </a:prstGeom>
          <a:no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400"/>
              <a:buFont typeface="Times New Roman"/>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82" name="Google Shape;82;p11"/>
          <p:cNvSpPr/>
          <p:nvPr/>
        </p:nvSpPr>
        <p:spPr>
          <a:xfrm>
            <a:off x="4567700" y="6497725"/>
            <a:ext cx="1505400" cy="2832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Google Shape;88;p12"/>
          <p:cNvSpPr txBox="1"/>
          <p:nvPr>
            <p:ph type="title"/>
          </p:nvPr>
        </p:nvSpPr>
        <p:spPr>
          <a:xfrm>
            <a:off x="722312" y="0"/>
            <a:ext cx="6242932" cy="778933"/>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b="1" i="0" lang="en-US" sz="2600" u="none" cap="none" strike="noStrike">
                <a:solidFill>
                  <a:schemeClr val="dk1"/>
                </a:solidFill>
                <a:latin typeface="Arial"/>
                <a:ea typeface="Arial"/>
                <a:cs typeface="Arial"/>
                <a:sym typeface="Arial"/>
              </a:rPr>
              <a:t>Mission-Level Description</a:t>
            </a:r>
            <a:endParaRPr b="1" i="0" sz="2600" u="none" cap="none" strike="noStrike">
              <a:solidFill>
                <a:schemeClr val="dk1"/>
              </a:solidFill>
              <a:latin typeface="Arial"/>
              <a:ea typeface="Arial"/>
              <a:cs typeface="Arial"/>
              <a:sym typeface="Arial"/>
            </a:endParaRPr>
          </a:p>
        </p:txBody>
      </p:sp>
      <p:sp>
        <p:nvSpPr>
          <p:cNvPr id="89" name="Google Shape;89;p12"/>
          <p:cNvSpPr txBox="1"/>
          <p:nvPr/>
        </p:nvSpPr>
        <p:spPr>
          <a:xfrm>
            <a:off x="250530" y="987679"/>
            <a:ext cx="8095800" cy="5184300"/>
          </a:xfrm>
          <a:prstGeom prst="rect">
            <a:avLst/>
          </a:prstGeom>
          <a:blipFill rotWithShape="1">
            <a:blip r:embed="rId3">
              <a:alphaModFix/>
            </a:blip>
            <a:stretch>
              <a:fillRect b="0" l="-1659" r="0" t="-2709"/>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latin typeface="Times New Roman"/>
                <a:ea typeface="Times New Roman"/>
                <a:cs typeface="Times New Roman"/>
                <a:sym typeface="Times New Roman"/>
              </a:rPr>
              <a:t> </a:t>
            </a:r>
            <a:endParaRPr/>
          </a:p>
        </p:txBody>
      </p:sp>
      <p:sp>
        <p:nvSpPr>
          <p:cNvPr id="90" name="Google Shape;90;p12"/>
          <p:cNvSpPr/>
          <p:nvPr/>
        </p:nvSpPr>
        <p:spPr>
          <a:xfrm>
            <a:off x="4567700" y="6497725"/>
            <a:ext cx="1505400" cy="2832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Google Shape;96;p13"/>
          <p:cNvSpPr txBox="1"/>
          <p:nvPr>
            <p:ph type="title"/>
          </p:nvPr>
        </p:nvSpPr>
        <p:spPr>
          <a:xfrm>
            <a:off x="722312" y="0"/>
            <a:ext cx="6242932" cy="778933"/>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b="1" i="0" lang="en-US" sz="2600" u="none" cap="none" strike="noStrike">
                <a:solidFill>
                  <a:schemeClr val="dk1"/>
                </a:solidFill>
                <a:latin typeface="Arial"/>
                <a:ea typeface="Arial"/>
                <a:cs typeface="Arial"/>
                <a:sym typeface="Arial"/>
              </a:rPr>
              <a:t>System Block Diagram</a:t>
            </a:r>
            <a:endParaRPr/>
          </a:p>
        </p:txBody>
      </p:sp>
      <p:grpSp>
        <p:nvGrpSpPr>
          <p:cNvPr id="97" name="Google Shape;97;p13"/>
          <p:cNvGrpSpPr/>
          <p:nvPr/>
        </p:nvGrpSpPr>
        <p:grpSpPr>
          <a:xfrm>
            <a:off x="927848" y="2299448"/>
            <a:ext cx="7412284" cy="2218764"/>
            <a:chOff x="927848" y="2299448"/>
            <a:chExt cx="7412284" cy="2218764"/>
          </a:xfrm>
        </p:grpSpPr>
        <p:sp>
          <p:nvSpPr>
            <p:cNvPr id="98" name="Google Shape;98;p13"/>
            <p:cNvSpPr/>
            <p:nvPr/>
          </p:nvSpPr>
          <p:spPr>
            <a:xfrm>
              <a:off x="927848" y="2299448"/>
              <a:ext cx="7412284" cy="2218764"/>
            </a:xfrm>
            <a:prstGeom prst="rect">
              <a:avLst/>
            </a:prstGeom>
            <a:solidFill>
              <a:schemeClr val="lt1"/>
            </a:solidFill>
            <a:ln cap="flat" cmpd="sng" w="44450">
              <a:solidFill>
                <a:schemeClr val="accen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Times New Roman"/>
                <a:buNone/>
              </a:pPr>
              <a:r>
                <a:rPr b="1" lang="en-US" sz="1800">
                  <a:solidFill>
                    <a:schemeClr val="dk1"/>
                  </a:solidFill>
                  <a:latin typeface="Times New Roman"/>
                  <a:ea typeface="Times New Roman"/>
                  <a:cs typeface="Times New Roman"/>
                  <a:sym typeface="Times New Roman"/>
                </a:rPr>
                <a:t>Path Planner</a:t>
              </a:r>
              <a:r>
                <a:rPr b="1" i="0" lang="en-US" sz="1800" u="none" cap="none" strike="noStrike">
                  <a:solidFill>
                    <a:schemeClr val="dk1"/>
                  </a:solidFill>
                  <a:latin typeface="Times New Roman"/>
                  <a:ea typeface="Times New Roman"/>
                  <a:cs typeface="Times New Roman"/>
                  <a:sym typeface="Times New Roman"/>
                </a:rPr>
                <a:t>:</a:t>
              </a:r>
              <a:endParaRPr b="1" i="0" sz="1800" u="none" cap="none" strike="noStrike">
                <a:solidFill>
                  <a:schemeClr val="dk1"/>
                </a:solidFill>
                <a:latin typeface="Times New Roman"/>
                <a:ea typeface="Times New Roman"/>
                <a:cs typeface="Times New Roman"/>
                <a:sym typeface="Times New Roman"/>
              </a:endParaRPr>
            </a:p>
          </p:txBody>
        </p:sp>
        <p:sp>
          <p:nvSpPr>
            <p:cNvPr id="99" name="Google Shape;99;p13"/>
            <p:cNvSpPr/>
            <p:nvPr/>
          </p:nvSpPr>
          <p:spPr>
            <a:xfrm>
              <a:off x="1115281" y="2888438"/>
              <a:ext cx="1153834" cy="1202114"/>
            </a:xfrm>
            <a:prstGeom prst="rect">
              <a:avLst/>
            </a:prstGeom>
            <a:solidFill>
              <a:schemeClr val="lt1"/>
            </a:solidFill>
            <a:ln cap="flat" cmpd="sng" w="22225">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200"/>
                <a:buFont typeface="Times New Roman"/>
                <a:buNone/>
              </a:pPr>
              <a:r>
                <a:rPr lang="en-US" sz="1200">
                  <a:solidFill>
                    <a:schemeClr val="dk1"/>
                  </a:solidFill>
                  <a:latin typeface="Times New Roman"/>
                  <a:ea typeface="Times New Roman"/>
                  <a:cs typeface="Times New Roman"/>
                  <a:sym typeface="Times New Roman"/>
                </a:rPr>
                <a:t>Data Parsing</a:t>
              </a:r>
              <a:endParaRPr b="0" i="0" sz="1200" u="none" cap="none" strike="noStrike">
                <a:solidFill>
                  <a:schemeClr val="dk1"/>
                </a:solidFill>
                <a:latin typeface="Times New Roman"/>
                <a:ea typeface="Times New Roman"/>
                <a:cs typeface="Times New Roman"/>
                <a:sym typeface="Times New Roman"/>
              </a:endParaRPr>
            </a:p>
          </p:txBody>
        </p:sp>
        <p:sp>
          <p:nvSpPr>
            <p:cNvPr id="100" name="Google Shape;100;p13"/>
            <p:cNvSpPr/>
            <p:nvPr/>
          </p:nvSpPr>
          <p:spPr>
            <a:xfrm>
              <a:off x="2582944" y="2888438"/>
              <a:ext cx="1153834" cy="1202114"/>
            </a:xfrm>
            <a:prstGeom prst="rect">
              <a:avLst/>
            </a:prstGeom>
            <a:solidFill>
              <a:schemeClr val="lt1"/>
            </a:solidFill>
            <a:ln cap="flat" cmpd="sng" w="22225">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200">
                  <a:solidFill>
                    <a:schemeClr val="dk1"/>
                  </a:solidFill>
                  <a:latin typeface="Times New Roman"/>
                  <a:ea typeface="Times New Roman"/>
                  <a:cs typeface="Times New Roman"/>
                  <a:sym typeface="Times New Roman"/>
                </a:rPr>
                <a:t>Point Classification Preprocessing</a:t>
              </a:r>
              <a:endParaRPr/>
            </a:p>
          </p:txBody>
        </p:sp>
        <p:sp>
          <p:nvSpPr>
            <p:cNvPr id="101" name="Google Shape;101;p13"/>
            <p:cNvSpPr/>
            <p:nvPr/>
          </p:nvSpPr>
          <p:spPr>
            <a:xfrm>
              <a:off x="5537157" y="2888438"/>
              <a:ext cx="1153834" cy="1202114"/>
            </a:xfrm>
            <a:prstGeom prst="rect">
              <a:avLst/>
            </a:prstGeom>
            <a:solidFill>
              <a:schemeClr val="lt1"/>
            </a:solidFill>
            <a:ln cap="flat" cmpd="sng" w="22225">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200">
                  <a:solidFill>
                    <a:schemeClr val="dk1"/>
                  </a:solidFill>
                  <a:latin typeface="Times New Roman"/>
                  <a:ea typeface="Times New Roman"/>
                  <a:cs typeface="Times New Roman"/>
                  <a:sym typeface="Times New Roman"/>
                </a:rPr>
                <a:t>Graph Traversal (A*)</a:t>
              </a:r>
              <a:endParaRPr sz="1200">
                <a:solidFill>
                  <a:schemeClr val="dk1"/>
                </a:solidFill>
                <a:latin typeface="Times New Roman"/>
                <a:ea typeface="Times New Roman"/>
                <a:cs typeface="Times New Roman"/>
                <a:sym typeface="Times New Roman"/>
              </a:endParaRPr>
            </a:p>
          </p:txBody>
        </p:sp>
        <p:sp>
          <p:nvSpPr>
            <p:cNvPr id="102" name="Google Shape;102;p13"/>
            <p:cNvSpPr/>
            <p:nvPr/>
          </p:nvSpPr>
          <p:spPr>
            <a:xfrm>
              <a:off x="6985328" y="2888438"/>
              <a:ext cx="1153834" cy="1202114"/>
            </a:xfrm>
            <a:prstGeom prst="rect">
              <a:avLst/>
            </a:prstGeom>
            <a:solidFill>
              <a:schemeClr val="lt1"/>
            </a:solidFill>
            <a:ln cap="flat" cmpd="sng" w="22225">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200">
                  <a:solidFill>
                    <a:schemeClr val="dk1"/>
                  </a:solidFill>
                  <a:latin typeface="Times New Roman"/>
                  <a:ea typeface="Times New Roman"/>
                  <a:cs typeface="Times New Roman"/>
                  <a:sym typeface="Times New Roman"/>
                </a:rPr>
                <a:t>Waypoint Generation</a:t>
              </a:r>
              <a:endParaRPr/>
            </a:p>
          </p:txBody>
        </p:sp>
        <p:cxnSp>
          <p:nvCxnSpPr>
            <p:cNvPr id="103" name="Google Shape;103;p13"/>
            <p:cNvCxnSpPr>
              <a:stCxn id="99" idx="3"/>
              <a:endCxn id="100" idx="1"/>
            </p:cNvCxnSpPr>
            <p:nvPr/>
          </p:nvCxnSpPr>
          <p:spPr>
            <a:xfrm>
              <a:off x="2269115" y="3489495"/>
              <a:ext cx="313800" cy="0"/>
            </a:xfrm>
            <a:prstGeom prst="straightConnector1">
              <a:avLst/>
            </a:prstGeom>
            <a:solidFill>
              <a:schemeClr val="accent1"/>
            </a:solidFill>
            <a:ln cap="flat" cmpd="sng" w="9525">
              <a:solidFill>
                <a:schemeClr val="dk1"/>
              </a:solidFill>
              <a:prstDash val="solid"/>
              <a:round/>
              <a:headEnd len="sm" w="sm" type="none"/>
              <a:tailEnd len="med" w="med" type="triangle"/>
            </a:ln>
          </p:spPr>
        </p:cxnSp>
        <p:cxnSp>
          <p:nvCxnSpPr>
            <p:cNvPr id="104" name="Google Shape;104;p13"/>
            <p:cNvCxnSpPr>
              <a:stCxn id="101" idx="3"/>
              <a:endCxn id="102" idx="1"/>
            </p:cNvCxnSpPr>
            <p:nvPr/>
          </p:nvCxnSpPr>
          <p:spPr>
            <a:xfrm>
              <a:off x="6690991" y="3489495"/>
              <a:ext cx="294300" cy="0"/>
            </a:xfrm>
            <a:prstGeom prst="straightConnector1">
              <a:avLst/>
            </a:prstGeom>
            <a:solidFill>
              <a:schemeClr val="accent1"/>
            </a:solidFill>
            <a:ln cap="flat" cmpd="sng" w="9525">
              <a:solidFill>
                <a:schemeClr val="dk1"/>
              </a:solidFill>
              <a:prstDash val="solid"/>
              <a:round/>
              <a:headEnd len="sm" w="sm" type="none"/>
              <a:tailEnd len="med" w="med" type="triangle"/>
            </a:ln>
          </p:spPr>
        </p:cxnSp>
        <p:sp>
          <p:nvSpPr>
            <p:cNvPr id="105" name="Google Shape;105;p13"/>
            <p:cNvSpPr/>
            <p:nvPr/>
          </p:nvSpPr>
          <p:spPr>
            <a:xfrm>
              <a:off x="4055915" y="2888438"/>
              <a:ext cx="1153834" cy="1202114"/>
            </a:xfrm>
            <a:prstGeom prst="rect">
              <a:avLst/>
            </a:prstGeom>
            <a:solidFill>
              <a:schemeClr val="lt1"/>
            </a:solidFill>
            <a:ln cap="flat" cmpd="sng" w="22225">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200">
                  <a:solidFill>
                    <a:schemeClr val="dk1"/>
                  </a:solidFill>
                  <a:latin typeface="Times New Roman"/>
                  <a:ea typeface="Times New Roman"/>
                  <a:cs typeface="Times New Roman"/>
                  <a:sym typeface="Times New Roman"/>
                </a:rPr>
                <a:t>Graph Generation</a:t>
              </a:r>
              <a:endParaRPr sz="1200">
                <a:solidFill>
                  <a:schemeClr val="dk1"/>
                </a:solidFill>
                <a:latin typeface="Times New Roman"/>
                <a:ea typeface="Times New Roman"/>
                <a:cs typeface="Times New Roman"/>
                <a:sym typeface="Times New Roman"/>
              </a:endParaRPr>
            </a:p>
          </p:txBody>
        </p:sp>
        <p:cxnSp>
          <p:nvCxnSpPr>
            <p:cNvPr id="106" name="Google Shape;106;p13"/>
            <p:cNvCxnSpPr>
              <a:stCxn id="100" idx="3"/>
              <a:endCxn id="105" idx="1"/>
            </p:cNvCxnSpPr>
            <p:nvPr/>
          </p:nvCxnSpPr>
          <p:spPr>
            <a:xfrm>
              <a:off x="3736778" y="3489495"/>
              <a:ext cx="319200" cy="0"/>
            </a:xfrm>
            <a:prstGeom prst="straightConnector1">
              <a:avLst/>
            </a:prstGeom>
            <a:solidFill>
              <a:schemeClr val="accent1"/>
            </a:solidFill>
            <a:ln cap="flat" cmpd="sng" w="9525">
              <a:solidFill>
                <a:schemeClr val="dk1"/>
              </a:solidFill>
              <a:prstDash val="solid"/>
              <a:round/>
              <a:headEnd len="sm" w="sm" type="none"/>
              <a:tailEnd len="med" w="med" type="triangle"/>
            </a:ln>
          </p:spPr>
        </p:cxnSp>
        <p:cxnSp>
          <p:nvCxnSpPr>
            <p:cNvPr id="107" name="Google Shape;107;p13"/>
            <p:cNvCxnSpPr>
              <a:stCxn id="105" idx="3"/>
              <a:endCxn id="101" idx="1"/>
            </p:cNvCxnSpPr>
            <p:nvPr/>
          </p:nvCxnSpPr>
          <p:spPr>
            <a:xfrm>
              <a:off x="5209749" y="3489495"/>
              <a:ext cx="327300" cy="0"/>
            </a:xfrm>
            <a:prstGeom prst="straightConnector1">
              <a:avLst/>
            </a:prstGeom>
            <a:solidFill>
              <a:schemeClr val="accent1"/>
            </a:solidFill>
            <a:ln cap="flat" cmpd="sng" w="9525">
              <a:solidFill>
                <a:schemeClr val="dk1"/>
              </a:solidFill>
              <a:prstDash val="solid"/>
              <a:round/>
              <a:headEnd len="sm" w="sm" type="none"/>
              <a:tailEnd len="med" w="med" type="triangle"/>
            </a:ln>
          </p:spPr>
        </p:cxnSp>
      </p:grpSp>
      <p:cxnSp>
        <p:nvCxnSpPr>
          <p:cNvPr id="108" name="Google Shape;108;p13"/>
          <p:cNvCxnSpPr/>
          <p:nvPr/>
        </p:nvCxnSpPr>
        <p:spPr>
          <a:xfrm rot="10800000">
            <a:off x="1692198" y="4076085"/>
            <a:ext cx="0" cy="767220"/>
          </a:xfrm>
          <a:prstGeom prst="straightConnector1">
            <a:avLst/>
          </a:prstGeom>
          <a:solidFill>
            <a:schemeClr val="accent1"/>
          </a:solidFill>
          <a:ln cap="flat" cmpd="sng" w="9525">
            <a:solidFill>
              <a:schemeClr val="dk1"/>
            </a:solidFill>
            <a:prstDash val="solid"/>
            <a:round/>
            <a:headEnd len="sm" w="sm" type="none"/>
            <a:tailEnd len="med" w="med" type="triangle"/>
          </a:ln>
        </p:spPr>
      </p:cxnSp>
      <p:sp>
        <p:nvSpPr>
          <p:cNvPr id="109" name="Google Shape;109;p13"/>
          <p:cNvSpPr txBox="1"/>
          <p:nvPr/>
        </p:nvSpPr>
        <p:spPr>
          <a:xfrm>
            <a:off x="958366" y="4843305"/>
            <a:ext cx="1467663" cy="26161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n-US" sz="1100">
                <a:solidFill>
                  <a:schemeClr val="dk1"/>
                </a:solidFill>
                <a:latin typeface="Arial"/>
                <a:ea typeface="Arial"/>
                <a:cs typeface="Arial"/>
                <a:sym typeface="Arial"/>
              </a:rPr>
              <a:t>Terrain Data</a:t>
            </a:r>
            <a:endParaRPr sz="1100">
              <a:solidFill>
                <a:schemeClr val="dk1"/>
              </a:solidFill>
              <a:latin typeface="Arial"/>
              <a:ea typeface="Arial"/>
              <a:cs typeface="Arial"/>
              <a:sym typeface="Arial"/>
            </a:endParaRPr>
          </a:p>
        </p:txBody>
      </p:sp>
      <p:cxnSp>
        <p:nvCxnSpPr>
          <p:cNvPr id="110" name="Google Shape;110;p13"/>
          <p:cNvCxnSpPr/>
          <p:nvPr/>
        </p:nvCxnSpPr>
        <p:spPr>
          <a:xfrm rot="10800000">
            <a:off x="3138327" y="4076085"/>
            <a:ext cx="0" cy="767220"/>
          </a:xfrm>
          <a:prstGeom prst="straightConnector1">
            <a:avLst/>
          </a:prstGeom>
          <a:solidFill>
            <a:schemeClr val="accent1"/>
          </a:solidFill>
          <a:ln cap="flat" cmpd="sng" w="9525">
            <a:solidFill>
              <a:schemeClr val="dk1"/>
            </a:solidFill>
            <a:prstDash val="solid"/>
            <a:round/>
            <a:headEnd len="sm" w="sm" type="none"/>
            <a:tailEnd len="med" w="med" type="triangle"/>
          </a:ln>
        </p:spPr>
      </p:cxnSp>
      <p:sp>
        <p:nvSpPr>
          <p:cNvPr id="111" name="Google Shape;111;p13"/>
          <p:cNvSpPr txBox="1"/>
          <p:nvPr/>
        </p:nvSpPr>
        <p:spPr>
          <a:xfrm>
            <a:off x="2404495" y="4843305"/>
            <a:ext cx="1467663" cy="26161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n-US" sz="1100">
                <a:solidFill>
                  <a:schemeClr val="dk1"/>
                </a:solidFill>
                <a:latin typeface="Arial"/>
                <a:ea typeface="Arial"/>
                <a:cs typeface="Arial"/>
                <a:sym typeface="Arial"/>
              </a:rPr>
              <a:t>‘K’</a:t>
            </a:r>
            <a:endParaRPr sz="1100">
              <a:solidFill>
                <a:schemeClr val="dk1"/>
              </a:solidFill>
              <a:latin typeface="Arial"/>
              <a:ea typeface="Arial"/>
              <a:cs typeface="Arial"/>
              <a:sym typeface="Arial"/>
            </a:endParaRPr>
          </a:p>
        </p:txBody>
      </p:sp>
      <p:cxnSp>
        <p:nvCxnSpPr>
          <p:cNvPr id="112" name="Google Shape;112;p13"/>
          <p:cNvCxnSpPr/>
          <p:nvPr/>
        </p:nvCxnSpPr>
        <p:spPr>
          <a:xfrm rot="10800000">
            <a:off x="4629030" y="4076085"/>
            <a:ext cx="0" cy="767220"/>
          </a:xfrm>
          <a:prstGeom prst="straightConnector1">
            <a:avLst/>
          </a:prstGeom>
          <a:solidFill>
            <a:schemeClr val="accent1"/>
          </a:solidFill>
          <a:ln cap="flat" cmpd="sng" w="9525">
            <a:solidFill>
              <a:schemeClr val="dk1"/>
            </a:solidFill>
            <a:prstDash val="solid"/>
            <a:round/>
            <a:headEnd len="sm" w="sm" type="none"/>
            <a:tailEnd len="med" w="med" type="triangle"/>
          </a:ln>
        </p:spPr>
      </p:cxnSp>
      <p:sp>
        <p:nvSpPr>
          <p:cNvPr id="113" name="Google Shape;113;p13"/>
          <p:cNvSpPr txBox="1"/>
          <p:nvPr/>
        </p:nvSpPr>
        <p:spPr>
          <a:xfrm>
            <a:off x="3895198" y="4843305"/>
            <a:ext cx="1467663" cy="26161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n-US" sz="1100">
                <a:solidFill>
                  <a:schemeClr val="dk1"/>
                </a:solidFill>
                <a:latin typeface="Arial"/>
                <a:ea typeface="Arial"/>
                <a:cs typeface="Arial"/>
                <a:sym typeface="Arial"/>
              </a:rPr>
              <a:t>‘K’</a:t>
            </a:r>
            <a:endParaRPr sz="1100">
              <a:solidFill>
                <a:schemeClr val="dk1"/>
              </a:solidFill>
              <a:latin typeface="Arial"/>
              <a:ea typeface="Arial"/>
              <a:cs typeface="Arial"/>
              <a:sym typeface="Arial"/>
            </a:endParaRPr>
          </a:p>
        </p:txBody>
      </p:sp>
      <p:cxnSp>
        <p:nvCxnSpPr>
          <p:cNvPr id="114" name="Google Shape;114;p13"/>
          <p:cNvCxnSpPr/>
          <p:nvPr/>
        </p:nvCxnSpPr>
        <p:spPr>
          <a:xfrm rot="10800000">
            <a:off x="6119733" y="4090439"/>
            <a:ext cx="0" cy="767220"/>
          </a:xfrm>
          <a:prstGeom prst="straightConnector1">
            <a:avLst/>
          </a:prstGeom>
          <a:solidFill>
            <a:schemeClr val="accent1"/>
          </a:solidFill>
          <a:ln cap="flat" cmpd="sng" w="9525">
            <a:solidFill>
              <a:schemeClr val="dk1"/>
            </a:solidFill>
            <a:prstDash val="solid"/>
            <a:round/>
            <a:headEnd len="sm" w="sm" type="none"/>
            <a:tailEnd len="med" w="med" type="triangle"/>
          </a:ln>
        </p:spPr>
      </p:cxnSp>
      <p:sp>
        <p:nvSpPr>
          <p:cNvPr id="115" name="Google Shape;115;p13"/>
          <p:cNvSpPr txBox="1"/>
          <p:nvPr/>
        </p:nvSpPr>
        <p:spPr>
          <a:xfrm>
            <a:off x="5385901" y="4857659"/>
            <a:ext cx="1467663" cy="600164"/>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n-US" sz="1100">
                <a:solidFill>
                  <a:schemeClr val="dk1"/>
                </a:solidFill>
                <a:latin typeface="Arial"/>
                <a:ea typeface="Arial"/>
                <a:cs typeface="Arial"/>
                <a:sym typeface="Arial"/>
              </a:rPr>
              <a:t>Robot Limitations</a:t>
            </a:r>
            <a:endParaRPr/>
          </a:p>
          <a:p>
            <a:pPr indent="0" lvl="0" marL="0" marR="0" rtl="0" algn="ctr">
              <a:spcBef>
                <a:spcPts val="0"/>
              </a:spcBef>
              <a:spcAft>
                <a:spcPts val="0"/>
              </a:spcAft>
              <a:buNone/>
            </a:pPr>
            <a:r>
              <a:t/>
            </a:r>
            <a:endParaRPr sz="1100">
              <a:solidFill>
                <a:schemeClr val="dk1"/>
              </a:solidFill>
              <a:latin typeface="Arial"/>
              <a:ea typeface="Arial"/>
              <a:cs typeface="Arial"/>
              <a:sym typeface="Arial"/>
            </a:endParaRPr>
          </a:p>
          <a:p>
            <a:pPr indent="0" lvl="0" marL="0" marR="0" rtl="0" algn="ctr">
              <a:spcBef>
                <a:spcPts val="0"/>
              </a:spcBef>
              <a:spcAft>
                <a:spcPts val="0"/>
              </a:spcAft>
              <a:buNone/>
            </a:pPr>
            <a:r>
              <a:rPr lang="en-US" sz="1100">
                <a:solidFill>
                  <a:schemeClr val="dk1"/>
                </a:solidFill>
                <a:latin typeface="Arial"/>
                <a:ea typeface="Arial"/>
                <a:cs typeface="Arial"/>
                <a:sym typeface="Arial"/>
              </a:rPr>
              <a:t>Start/End Points</a:t>
            </a:r>
            <a:endParaRPr sz="1100">
              <a:solidFill>
                <a:schemeClr val="dk1"/>
              </a:solidFill>
              <a:latin typeface="Arial"/>
              <a:ea typeface="Arial"/>
              <a:cs typeface="Arial"/>
              <a:sym typeface="Arial"/>
            </a:endParaRPr>
          </a:p>
        </p:txBody>
      </p:sp>
      <p:sp>
        <p:nvSpPr>
          <p:cNvPr id="116" name="Google Shape;116;p13"/>
          <p:cNvSpPr/>
          <p:nvPr/>
        </p:nvSpPr>
        <p:spPr>
          <a:xfrm>
            <a:off x="4567700" y="6497725"/>
            <a:ext cx="1505400" cy="2832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Google Shape;122;p14"/>
          <p:cNvSpPr txBox="1"/>
          <p:nvPr>
            <p:ph idx="1" type="body"/>
          </p:nvPr>
        </p:nvSpPr>
        <p:spPr>
          <a:xfrm>
            <a:off x="485425" y="990600"/>
            <a:ext cx="8218200" cy="5401800"/>
          </a:xfrm>
          <a:prstGeom prst="rect">
            <a:avLst/>
          </a:prstGeom>
          <a:noFill/>
          <a:ln>
            <a:noFill/>
          </a:ln>
        </p:spPr>
        <p:txBody>
          <a:bodyPr anchorCtr="0" anchor="t" bIns="0" lIns="0" spcFirstLastPara="1" rIns="0" wrap="square" tIns="0">
            <a:noAutofit/>
          </a:bodyPr>
          <a:lstStyle/>
          <a:p>
            <a:pPr indent="-342900" lvl="0" marL="457200" rtl="0" algn="l">
              <a:lnSpc>
                <a:spcPct val="90000"/>
              </a:lnSpc>
              <a:spcBef>
                <a:spcPts val="500"/>
              </a:spcBef>
              <a:spcAft>
                <a:spcPts val="0"/>
              </a:spcAft>
              <a:buSzPts val="1800"/>
              <a:buChar char="●"/>
            </a:pPr>
            <a:r>
              <a:rPr b="1" lang="en-US" sz="1800"/>
              <a:t>External Interfaces - With User</a:t>
            </a:r>
            <a:endParaRPr b="1" sz="1800"/>
          </a:p>
          <a:p>
            <a:pPr indent="-330200" lvl="1" marL="914400" rtl="0" algn="l">
              <a:lnSpc>
                <a:spcPct val="90000"/>
              </a:lnSpc>
              <a:spcBef>
                <a:spcPts val="0"/>
              </a:spcBef>
              <a:spcAft>
                <a:spcPts val="0"/>
              </a:spcAft>
              <a:buSzPts val="1600"/>
              <a:buChar char="○"/>
            </a:pPr>
            <a:r>
              <a:rPr lang="en-US" sz="1600"/>
              <a:t>Input data must adhere</a:t>
            </a:r>
            <a:r>
              <a:rPr lang="en-US" sz="1600"/>
              <a:t> to the LAS standard</a:t>
            </a:r>
            <a:endParaRPr sz="1600"/>
          </a:p>
          <a:p>
            <a:pPr indent="-330200" lvl="1" marL="914400" rtl="0" algn="l">
              <a:lnSpc>
                <a:spcPct val="90000"/>
              </a:lnSpc>
              <a:spcBef>
                <a:spcPts val="0"/>
              </a:spcBef>
              <a:spcAft>
                <a:spcPts val="0"/>
              </a:spcAft>
              <a:buSzPts val="1600"/>
              <a:buChar char="○"/>
            </a:pPr>
            <a:r>
              <a:rPr lang="en-US" sz="1600"/>
              <a:t>Output waypoint format - list of (x, y, z) tuples</a:t>
            </a:r>
            <a:endParaRPr sz="1600"/>
          </a:p>
          <a:p>
            <a:pPr indent="-330200" lvl="2" marL="1371600" rtl="0" algn="l">
              <a:lnSpc>
                <a:spcPct val="90000"/>
              </a:lnSpc>
              <a:spcBef>
                <a:spcPts val="0"/>
              </a:spcBef>
              <a:spcAft>
                <a:spcPts val="0"/>
              </a:spcAft>
              <a:buSzPts val="1600"/>
              <a:buChar char="■"/>
            </a:pPr>
            <a:r>
              <a:rPr lang="en-US"/>
              <a:t>Allows flexibility for user to localize in 2D or 3D</a:t>
            </a:r>
            <a:endParaRPr/>
          </a:p>
          <a:p>
            <a:pPr indent="-342900" lvl="0" marL="457200" rtl="0" algn="l">
              <a:lnSpc>
                <a:spcPct val="90000"/>
              </a:lnSpc>
              <a:spcBef>
                <a:spcPts val="0"/>
              </a:spcBef>
              <a:spcAft>
                <a:spcPts val="0"/>
              </a:spcAft>
              <a:buSzPts val="1800"/>
              <a:buChar char="●"/>
            </a:pPr>
            <a:r>
              <a:rPr b="1" lang="en-US" sz="1800"/>
              <a:t>Internal Interfaces - Data Exchange Between Software Components</a:t>
            </a:r>
            <a:endParaRPr b="1" sz="1800"/>
          </a:p>
          <a:p>
            <a:pPr indent="-330200" lvl="1" marL="914400" rtl="0" algn="l">
              <a:lnSpc>
                <a:spcPct val="90000"/>
              </a:lnSpc>
              <a:spcBef>
                <a:spcPts val="0"/>
              </a:spcBef>
              <a:spcAft>
                <a:spcPts val="0"/>
              </a:spcAft>
              <a:buSzPts val="1600"/>
              <a:buChar char="○"/>
            </a:pPr>
            <a:r>
              <a:rPr b="1" lang="en-US" sz="1600"/>
              <a:t>Parser - Preprocessing Interface:</a:t>
            </a:r>
            <a:endParaRPr b="1" sz="1600"/>
          </a:p>
          <a:p>
            <a:pPr indent="-330200" lvl="2" marL="1371600" rtl="0" algn="l">
              <a:lnSpc>
                <a:spcPct val="90000"/>
              </a:lnSpc>
              <a:spcBef>
                <a:spcPts val="0"/>
              </a:spcBef>
              <a:spcAft>
                <a:spcPts val="0"/>
              </a:spcAft>
              <a:buSzPts val="1600"/>
              <a:buChar char="■"/>
            </a:pPr>
            <a:r>
              <a:rPr lang="en-US"/>
              <a:t>LAS File parsed into array of Point objects and input to classifier</a:t>
            </a:r>
            <a:endParaRPr/>
          </a:p>
          <a:p>
            <a:pPr indent="-342900" lvl="1" marL="914400" rtl="0" algn="l">
              <a:lnSpc>
                <a:spcPct val="90000"/>
              </a:lnSpc>
              <a:spcBef>
                <a:spcPts val="0"/>
              </a:spcBef>
              <a:spcAft>
                <a:spcPts val="0"/>
              </a:spcAft>
              <a:buSzPts val="1800"/>
              <a:buChar char="○"/>
            </a:pPr>
            <a:r>
              <a:rPr b="1" lang="en-US" sz="1600"/>
              <a:t>Preprocessing - Graph Generation Interface:</a:t>
            </a:r>
            <a:endParaRPr/>
          </a:p>
          <a:p>
            <a:pPr indent="-330200" lvl="2" marL="1371600" rtl="0" algn="l">
              <a:lnSpc>
                <a:spcPct val="90000"/>
              </a:lnSpc>
              <a:spcBef>
                <a:spcPts val="0"/>
              </a:spcBef>
              <a:spcAft>
                <a:spcPts val="0"/>
              </a:spcAft>
              <a:buSzPts val="1600"/>
              <a:buChar char="■"/>
            </a:pPr>
            <a:r>
              <a:rPr lang="en-US"/>
              <a:t>Preprocessing maintains the representation of Points, passes to graph generation</a:t>
            </a:r>
            <a:endParaRPr/>
          </a:p>
          <a:p>
            <a:pPr indent="-330200" lvl="1" marL="914400" rtl="0" algn="l">
              <a:lnSpc>
                <a:spcPct val="90000"/>
              </a:lnSpc>
              <a:spcBef>
                <a:spcPts val="0"/>
              </a:spcBef>
              <a:spcAft>
                <a:spcPts val="0"/>
              </a:spcAft>
              <a:buSzPts val="1600"/>
              <a:buChar char="○"/>
            </a:pPr>
            <a:r>
              <a:rPr b="1" lang="en-US" sz="1600"/>
              <a:t>Graph Generation - Graph Traversal Interface:</a:t>
            </a:r>
            <a:r>
              <a:rPr lang="en-US"/>
              <a:t> </a:t>
            </a:r>
            <a:endParaRPr/>
          </a:p>
          <a:p>
            <a:pPr indent="-330200" lvl="2" marL="1371600" rtl="0" algn="l">
              <a:lnSpc>
                <a:spcPct val="90000"/>
              </a:lnSpc>
              <a:spcBef>
                <a:spcPts val="0"/>
              </a:spcBef>
              <a:spcAft>
                <a:spcPts val="0"/>
              </a:spcAft>
              <a:buSzPts val="1600"/>
              <a:buChar char="■"/>
            </a:pPr>
            <a:r>
              <a:rPr lang="en-US"/>
              <a:t>A graph</a:t>
            </a:r>
            <a:endParaRPr/>
          </a:p>
          <a:p>
            <a:pPr indent="-342900" lvl="1" marL="914400" rtl="0" algn="l">
              <a:lnSpc>
                <a:spcPct val="90000"/>
              </a:lnSpc>
              <a:spcBef>
                <a:spcPts val="0"/>
              </a:spcBef>
              <a:spcAft>
                <a:spcPts val="0"/>
              </a:spcAft>
              <a:buSzPts val="1800"/>
              <a:buChar char="○"/>
            </a:pPr>
            <a:r>
              <a:rPr b="1" lang="en-US" sz="1600"/>
              <a:t>Graph Traversal - Waypoint Generation Interface:</a:t>
            </a:r>
            <a:endParaRPr b="1" sz="1600"/>
          </a:p>
          <a:p>
            <a:pPr indent="-330200" lvl="2" marL="1371600" rtl="0" algn="l">
              <a:lnSpc>
                <a:spcPct val="90000"/>
              </a:lnSpc>
              <a:spcBef>
                <a:spcPts val="0"/>
              </a:spcBef>
              <a:spcAft>
                <a:spcPts val="0"/>
              </a:spcAft>
              <a:buSzPts val="1600"/>
              <a:buChar char="■"/>
            </a:pPr>
            <a:r>
              <a:rPr lang="en-US"/>
              <a:t>Graph Traversal (A*) outputs a list of nodes. Waypoint Generation is a coordinate transformation.</a:t>
            </a:r>
            <a:endParaRPr sz="1600"/>
          </a:p>
          <a:p>
            <a:pPr indent="0" lvl="0" marL="0" rtl="0" algn="l">
              <a:lnSpc>
                <a:spcPct val="90000"/>
              </a:lnSpc>
              <a:spcBef>
                <a:spcPts val="400"/>
              </a:spcBef>
              <a:spcAft>
                <a:spcPts val="0"/>
              </a:spcAft>
              <a:buClr>
                <a:schemeClr val="dk1"/>
              </a:buClr>
              <a:buSzPts val="1100"/>
              <a:buFont typeface="Arial"/>
              <a:buNone/>
            </a:pPr>
            <a:r>
              <a:t/>
            </a:r>
            <a:endParaRPr b="1" sz="1600"/>
          </a:p>
          <a:p>
            <a:pPr indent="0" lvl="0" marL="0" marR="0" rtl="0" algn="l">
              <a:lnSpc>
                <a:spcPct val="90000"/>
              </a:lnSpc>
              <a:spcBef>
                <a:spcPts val="400"/>
              </a:spcBef>
              <a:spcAft>
                <a:spcPts val="0"/>
              </a:spcAft>
              <a:buNone/>
            </a:pPr>
            <a:r>
              <a:t/>
            </a:r>
            <a:endParaRPr/>
          </a:p>
        </p:txBody>
      </p:sp>
      <p:sp>
        <p:nvSpPr>
          <p:cNvPr id="123" name="Google Shape;123;p14"/>
          <p:cNvSpPr txBox="1"/>
          <p:nvPr>
            <p:ph type="title"/>
          </p:nvPr>
        </p:nvSpPr>
        <p:spPr>
          <a:xfrm>
            <a:off x="722312" y="0"/>
            <a:ext cx="6242932" cy="778933"/>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b="1" i="0" lang="en-US" sz="2600" u="none" cap="none" strike="noStrike">
                <a:solidFill>
                  <a:schemeClr val="dk1"/>
                </a:solidFill>
                <a:latin typeface="Arial"/>
                <a:ea typeface="Arial"/>
                <a:cs typeface="Arial"/>
                <a:sym typeface="Arial"/>
              </a:rPr>
              <a:t>Interfaces</a:t>
            </a:r>
            <a:endParaRPr/>
          </a:p>
        </p:txBody>
      </p:sp>
      <p:sp>
        <p:nvSpPr>
          <p:cNvPr id="124" name="Google Shape;124;p14"/>
          <p:cNvSpPr/>
          <p:nvPr/>
        </p:nvSpPr>
        <p:spPr>
          <a:xfrm>
            <a:off x="4567700" y="6497725"/>
            <a:ext cx="1505400" cy="2832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Google Shape;130;p15"/>
          <p:cNvSpPr txBox="1"/>
          <p:nvPr>
            <p:ph idx="1" type="body"/>
          </p:nvPr>
        </p:nvSpPr>
        <p:spPr>
          <a:xfrm>
            <a:off x="485421" y="990600"/>
            <a:ext cx="8218311" cy="5184422"/>
          </a:xfrm>
          <a:prstGeom prst="rect">
            <a:avLst/>
          </a:prstGeom>
          <a:noFill/>
          <a:ln>
            <a:noFill/>
          </a:ln>
        </p:spPr>
        <p:txBody>
          <a:bodyPr anchorCtr="0" anchor="t" bIns="0" lIns="0" spcFirstLastPara="1" rIns="0" wrap="square" tIns="0">
            <a:noAutofit/>
          </a:bodyPr>
          <a:lstStyle/>
          <a:p>
            <a:pPr indent="-171450" lvl="0" marL="171450" marR="0" rtl="0" algn="l">
              <a:spcBef>
                <a:spcPts val="0"/>
              </a:spcBef>
              <a:spcAft>
                <a:spcPts val="0"/>
              </a:spcAft>
              <a:buClr>
                <a:schemeClr val="dk1"/>
              </a:buClr>
              <a:buSzPts val="2000"/>
              <a:buFont typeface="Arial"/>
              <a:buChar char="•"/>
            </a:pPr>
            <a:r>
              <a:rPr b="1" i="0" lang="en-US" sz="2000" u="none" cap="none" strike="noStrike">
                <a:solidFill>
                  <a:schemeClr val="dk1"/>
                </a:solidFill>
              </a:rPr>
              <a:t>What is important to the Customer:</a:t>
            </a:r>
            <a:endParaRPr b="1"/>
          </a:p>
          <a:p>
            <a:pPr indent="-228600" lvl="1" marL="400050" marR="0" rtl="0" algn="l">
              <a:spcBef>
                <a:spcPts val="360"/>
              </a:spcBef>
              <a:spcAft>
                <a:spcPts val="0"/>
              </a:spcAft>
              <a:buClr>
                <a:schemeClr val="dk1"/>
              </a:buClr>
              <a:buSzPts val="1800"/>
              <a:buFont typeface="Arial"/>
              <a:buChar char="–"/>
            </a:pPr>
            <a:r>
              <a:rPr b="1" i="0" lang="en-US" sz="1800" u="none" cap="none" strike="noStrike">
                <a:solidFill>
                  <a:schemeClr val="dk1"/>
                </a:solidFill>
              </a:rPr>
              <a:t>Schedule</a:t>
            </a:r>
            <a:r>
              <a:rPr b="0" i="0" lang="en-US" sz="1800" u="none" cap="none" strike="noStrike">
                <a:solidFill>
                  <a:schemeClr val="dk1"/>
                </a:solidFill>
                <a:latin typeface="Arial"/>
                <a:ea typeface="Arial"/>
                <a:cs typeface="Arial"/>
                <a:sym typeface="Arial"/>
              </a:rPr>
              <a:t>: Project completed by Senior Design Expo</a:t>
            </a:r>
            <a:endParaRPr/>
          </a:p>
          <a:p>
            <a:pPr indent="-228600" lvl="1" marL="400050" marR="0" rtl="0" algn="l">
              <a:spcBef>
                <a:spcPts val="360"/>
              </a:spcBef>
              <a:spcAft>
                <a:spcPts val="0"/>
              </a:spcAft>
              <a:buClr>
                <a:schemeClr val="dk1"/>
              </a:buClr>
              <a:buSzPts val="1800"/>
              <a:buFont typeface="Arial"/>
              <a:buChar char="–"/>
            </a:pPr>
            <a:r>
              <a:rPr b="1" i="0" lang="en-US" sz="1800" u="none" cap="none" strike="noStrike">
                <a:solidFill>
                  <a:schemeClr val="dk1"/>
                </a:solidFill>
              </a:rPr>
              <a:t>Technical</a:t>
            </a:r>
            <a:r>
              <a:rPr b="0" i="0" lang="en-US" sz="1800" u="none" cap="none" strike="noStrike">
                <a:solidFill>
                  <a:schemeClr val="dk1"/>
                </a:solidFill>
                <a:latin typeface="Arial"/>
                <a:ea typeface="Arial"/>
                <a:cs typeface="Arial"/>
                <a:sym typeface="Arial"/>
              </a:rPr>
              <a:t>: Project successfully generates and illustrates waypoints</a:t>
            </a:r>
            <a:endParaRPr/>
          </a:p>
          <a:p>
            <a:pPr indent="-228600" lvl="1" marL="400050" marR="0" rtl="0" algn="l">
              <a:spcBef>
                <a:spcPts val="360"/>
              </a:spcBef>
              <a:spcAft>
                <a:spcPts val="0"/>
              </a:spcAft>
              <a:buClr>
                <a:schemeClr val="dk1"/>
              </a:buClr>
              <a:buSzPts val="1800"/>
              <a:buFont typeface="Arial"/>
              <a:buChar char="–"/>
            </a:pPr>
            <a:r>
              <a:rPr b="1" i="0" lang="en-US" sz="1800" u="none" cap="none" strike="noStrike">
                <a:solidFill>
                  <a:schemeClr val="dk1"/>
                </a:solidFill>
              </a:rPr>
              <a:t>Sponsor Relationship:</a:t>
            </a:r>
            <a:r>
              <a:rPr b="0" i="0" lang="en-US" sz="1800" u="none" cap="none" strike="noStrike">
                <a:solidFill>
                  <a:schemeClr val="dk1"/>
                </a:solidFill>
                <a:latin typeface="Arial"/>
                <a:ea typeface="Arial"/>
                <a:cs typeface="Arial"/>
                <a:sym typeface="Arial"/>
              </a:rPr>
              <a:t> Maintaining Harris communication for project direction</a:t>
            </a:r>
            <a:endParaRPr/>
          </a:p>
          <a:p>
            <a:pPr indent="-228600" lvl="1" marL="400050" marR="0" rtl="0" algn="l">
              <a:spcBef>
                <a:spcPts val="360"/>
              </a:spcBef>
              <a:spcAft>
                <a:spcPts val="0"/>
              </a:spcAft>
              <a:buClr>
                <a:schemeClr val="dk1"/>
              </a:buClr>
              <a:buSzPts val="1800"/>
              <a:buFont typeface="Arial"/>
              <a:buChar char="–"/>
            </a:pPr>
            <a:r>
              <a:rPr b="1" i="0" lang="en-US" sz="1800" u="none" cap="none" strike="noStrike">
                <a:solidFill>
                  <a:schemeClr val="dk1"/>
                </a:solidFill>
              </a:rPr>
              <a:t>Systems Engineering:</a:t>
            </a:r>
            <a:r>
              <a:rPr b="0" i="0" lang="en-US" sz="1800" u="none" cap="none" strike="noStrike">
                <a:solidFill>
                  <a:schemeClr val="dk1"/>
                </a:solidFill>
                <a:latin typeface="Arial"/>
                <a:ea typeface="Arial"/>
                <a:cs typeface="Arial"/>
                <a:sym typeface="Arial"/>
              </a:rPr>
              <a:t> Maintaining System Block Diagram</a:t>
            </a:r>
            <a:endParaRPr/>
          </a:p>
          <a:p>
            <a:pPr indent="-228600" lvl="1" marL="400050" marR="0" rtl="0" algn="l">
              <a:spcBef>
                <a:spcPts val="360"/>
              </a:spcBef>
              <a:spcAft>
                <a:spcPts val="0"/>
              </a:spcAft>
              <a:buClr>
                <a:schemeClr val="dk1"/>
              </a:buClr>
              <a:buSzPts val="1800"/>
              <a:buFont typeface="Arial"/>
              <a:buChar char="–"/>
            </a:pPr>
            <a:r>
              <a:rPr b="1" i="0" lang="en-US" sz="1800" u="none" cap="none" strike="noStrike">
                <a:solidFill>
                  <a:schemeClr val="dk1"/>
                </a:solidFill>
              </a:rPr>
              <a:t>Engineering Management: </a:t>
            </a:r>
            <a:r>
              <a:rPr b="0" i="0" lang="en-US" sz="1800" u="none" cap="none" strike="noStrike">
                <a:solidFill>
                  <a:schemeClr val="dk1"/>
                </a:solidFill>
                <a:latin typeface="Arial"/>
                <a:ea typeface="Arial"/>
                <a:cs typeface="Arial"/>
                <a:sym typeface="Arial"/>
              </a:rPr>
              <a:t>Assigning a Responsible Engineer for every requirement and subsystem</a:t>
            </a:r>
            <a:endParaRPr b="0" i="0" sz="1800" u="none" cap="none" strike="noStrike">
              <a:solidFill>
                <a:schemeClr val="dk1"/>
              </a:solidFill>
              <a:latin typeface="Arial"/>
              <a:ea typeface="Arial"/>
              <a:cs typeface="Arial"/>
              <a:sym typeface="Arial"/>
            </a:endParaRPr>
          </a:p>
          <a:p>
            <a:pPr indent="-114300" lvl="1" marL="400050" marR="0" rtl="0" algn="l">
              <a:spcBef>
                <a:spcPts val="36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a:p>
            <a:pPr indent="-171450" lvl="0" marL="171450" marR="0" rtl="0" algn="l">
              <a:spcBef>
                <a:spcPts val="400"/>
              </a:spcBef>
              <a:spcAft>
                <a:spcPts val="0"/>
              </a:spcAft>
              <a:buClr>
                <a:schemeClr val="dk1"/>
              </a:buClr>
              <a:buSzPts val="2000"/>
              <a:buFont typeface="Arial"/>
              <a:buChar char="•"/>
            </a:pPr>
            <a:r>
              <a:rPr b="1" lang="en-US"/>
              <a:t>Methods</a:t>
            </a:r>
            <a:r>
              <a:rPr b="1" i="0" lang="en-US" sz="2000" u="none" cap="none" strike="noStrike">
                <a:solidFill>
                  <a:schemeClr val="dk1"/>
                </a:solidFill>
              </a:rPr>
              <a:t> </a:t>
            </a:r>
            <a:r>
              <a:rPr b="1" lang="en-US"/>
              <a:t>of</a:t>
            </a:r>
            <a:r>
              <a:rPr b="1" i="0" lang="en-US" sz="2000" u="none" cap="none" strike="noStrike">
                <a:solidFill>
                  <a:schemeClr val="dk1"/>
                </a:solidFill>
              </a:rPr>
              <a:t> Technical</a:t>
            </a:r>
            <a:r>
              <a:rPr b="1" lang="en-US"/>
              <a:t> </a:t>
            </a:r>
            <a:r>
              <a:rPr b="1" i="0" lang="en-US" sz="2000" u="none" cap="none" strike="noStrike">
                <a:solidFill>
                  <a:schemeClr val="dk1"/>
                </a:solidFill>
              </a:rPr>
              <a:t>Evaluation</a:t>
            </a:r>
            <a:endParaRPr b="1"/>
          </a:p>
          <a:p>
            <a:pPr indent="-228600" lvl="1" marL="400050" marR="0" rtl="0" algn="l">
              <a:spcBef>
                <a:spcPts val="36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LiDAR data parser out</a:t>
            </a:r>
            <a:r>
              <a:rPr lang="en-US"/>
              <a:t>put </a:t>
            </a:r>
            <a:r>
              <a:rPr b="0" i="0" lang="en-US" sz="1800" u="none" cap="none" strike="noStrike">
                <a:solidFill>
                  <a:schemeClr val="dk1"/>
                </a:solidFill>
                <a:latin typeface="Arial"/>
                <a:ea typeface="Arial"/>
                <a:cs typeface="Arial"/>
                <a:sym typeface="Arial"/>
              </a:rPr>
              <a:t>validated with Geo</a:t>
            </a:r>
            <a:r>
              <a:rPr lang="en-US"/>
              <a:t>graphic Information System </a:t>
            </a:r>
            <a:r>
              <a:rPr b="0" i="0" lang="en-US" sz="1800" u="none" cap="none" strike="noStrike">
                <a:solidFill>
                  <a:schemeClr val="dk1"/>
                </a:solidFill>
                <a:latin typeface="Arial"/>
                <a:ea typeface="Arial"/>
                <a:cs typeface="Arial"/>
                <a:sym typeface="Arial"/>
              </a:rPr>
              <a:t>(GIS) Software</a:t>
            </a:r>
            <a:endParaRPr/>
          </a:p>
          <a:p>
            <a:pPr indent="-228600" lvl="1" marL="400050" marR="0" rtl="0" algn="l">
              <a:spcBef>
                <a:spcPts val="36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Employ an existing </a:t>
            </a:r>
            <a:r>
              <a:rPr lang="en-US"/>
              <a:t>p</a:t>
            </a:r>
            <a:r>
              <a:rPr b="0" i="0" lang="en-US" sz="1800" u="none" cap="none" strike="noStrike">
                <a:solidFill>
                  <a:schemeClr val="dk1"/>
                </a:solidFill>
                <a:latin typeface="Arial"/>
                <a:ea typeface="Arial"/>
                <a:cs typeface="Arial"/>
                <a:sym typeface="Arial"/>
              </a:rPr>
              <a:t>ath-planning tool to verify generated path</a:t>
            </a:r>
            <a:endParaRPr/>
          </a:p>
          <a:p>
            <a:pPr indent="-228600" lvl="1" marL="400050" marR="0" rtl="0" algn="l">
              <a:spcBef>
                <a:spcPts val="36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3D Visualiz</a:t>
            </a:r>
            <a:r>
              <a:rPr lang="en-US"/>
              <a:t>ation</a:t>
            </a:r>
            <a:endParaRPr/>
          </a:p>
          <a:p>
            <a:pPr indent="-171450" lvl="2" marL="571500" marR="0" rtl="0" algn="l">
              <a:spcBef>
                <a:spcPts val="320"/>
              </a:spcBef>
              <a:spcAft>
                <a:spcPts val="0"/>
              </a:spcAft>
              <a:buClr>
                <a:schemeClr val="dk1"/>
              </a:buClr>
              <a:buSzPts val="1600"/>
              <a:buFont typeface="Arial"/>
              <a:buChar char="•"/>
            </a:pPr>
            <a:r>
              <a:rPr b="0" i="0" lang="en-US" sz="1600" u="none" cap="none" strike="noStrike">
                <a:solidFill>
                  <a:schemeClr val="dk1"/>
                </a:solidFill>
                <a:latin typeface="Arial"/>
                <a:ea typeface="Arial"/>
                <a:cs typeface="Arial"/>
                <a:sym typeface="Arial"/>
              </a:rPr>
              <a:t>Illustrates terrain and calculated waypoints (sanity check)</a:t>
            </a:r>
            <a:endParaRPr/>
          </a:p>
          <a:p>
            <a:pPr indent="-171450" lvl="2" marL="571500" marR="0" rtl="0" algn="l">
              <a:spcBef>
                <a:spcPts val="320"/>
              </a:spcBef>
              <a:spcAft>
                <a:spcPts val="0"/>
              </a:spcAft>
              <a:buClr>
                <a:schemeClr val="dk1"/>
              </a:buClr>
              <a:buSzPts val="1600"/>
              <a:buFont typeface="Arial"/>
              <a:buChar char="•"/>
            </a:pPr>
            <a:r>
              <a:rPr b="0" i="0" lang="en-US" sz="1600" u="none" cap="none" strike="noStrike">
                <a:solidFill>
                  <a:schemeClr val="dk1"/>
                </a:solidFill>
                <a:latin typeface="Arial"/>
                <a:ea typeface="Arial"/>
                <a:cs typeface="Arial"/>
                <a:sym typeface="Arial"/>
              </a:rPr>
              <a:t>Visually verif</a:t>
            </a:r>
            <a:r>
              <a:rPr lang="en-US"/>
              <a:t>y</a:t>
            </a:r>
            <a:r>
              <a:rPr b="0" i="0" lang="en-US" sz="1600" u="none" cap="none" strike="noStrike">
                <a:solidFill>
                  <a:schemeClr val="dk1"/>
                </a:solidFill>
                <a:latin typeface="Arial"/>
                <a:ea typeface="Arial"/>
                <a:cs typeface="Arial"/>
                <a:sym typeface="Arial"/>
              </a:rPr>
              <a:t> </a:t>
            </a:r>
            <a:r>
              <a:rPr lang="en-US"/>
              <a:t>generated path conformance with</a:t>
            </a:r>
            <a:r>
              <a:rPr b="0" i="0" lang="en-US" sz="1600" u="none" cap="none" strike="noStrike">
                <a:solidFill>
                  <a:schemeClr val="dk1"/>
                </a:solidFill>
                <a:latin typeface="Arial"/>
                <a:ea typeface="Arial"/>
                <a:cs typeface="Arial"/>
                <a:sym typeface="Arial"/>
              </a:rPr>
              <a:t> robot limitations</a:t>
            </a:r>
            <a:endParaRPr b="0" i="0" sz="1600" u="none" cap="none" strike="noStrike">
              <a:solidFill>
                <a:schemeClr val="dk1"/>
              </a:solidFill>
              <a:latin typeface="Arial"/>
              <a:ea typeface="Arial"/>
              <a:cs typeface="Arial"/>
              <a:sym typeface="Arial"/>
            </a:endParaRPr>
          </a:p>
          <a:p>
            <a:pPr indent="-69850" lvl="2" marL="571500" marR="0" rtl="0" algn="l">
              <a:spcBef>
                <a:spcPts val="320"/>
              </a:spcBef>
              <a:spcAft>
                <a:spcPts val="0"/>
              </a:spcAft>
              <a:buClr>
                <a:schemeClr val="dk1"/>
              </a:buClr>
              <a:buSzPts val="1600"/>
              <a:buFont typeface="Arial"/>
              <a:buNone/>
            </a:pPr>
            <a:r>
              <a:t/>
            </a:r>
            <a:endParaRPr b="0" i="0" sz="1600" u="none" cap="none" strike="noStrike">
              <a:solidFill>
                <a:schemeClr val="dk1"/>
              </a:solidFill>
              <a:latin typeface="Arial"/>
              <a:ea typeface="Arial"/>
              <a:cs typeface="Arial"/>
              <a:sym typeface="Arial"/>
            </a:endParaRPr>
          </a:p>
          <a:p>
            <a:pPr indent="-114300" lvl="1" marL="400050" marR="0" rtl="0" algn="l">
              <a:spcBef>
                <a:spcPts val="36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31" name="Google Shape;131;p15"/>
          <p:cNvSpPr txBox="1"/>
          <p:nvPr>
            <p:ph type="title"/>
          </p:nvPr>
        </p:nvSpPr>
        <p:spPr>
          <a:xfrm>
            <a:off x="722312" y="0"/>
            <a:ext cx="6242932" cy="778933"/>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b="1" i="0" lang="en-US" sz="2600" u="none" cap="none" strike="noStrike">
                <a:solidFill>
                  <a:schemeClr val="dk1"/>
                </a:solidFill>
                <a:latin typeface="Arial"/>
                <a:ea typeface="Arial"/>
                <a:cs typeface="Arial"/>
                <a:sym typeface="Arial"/>
              </a:rPr>
              <a:t>Critical Success Factors</a:t>
            </a:r>
            <a:endParaRPr/>
          </a:p>
        </p:txBody>
      </p:sp>
      <p:sp>
        <p:nvSpPr>
          <p:cNvPr id="132" name="Google Shape;132;p15"/>
          <p:cNvSpPr/>
          <p:nvPr/>
        </p:nvSpPr>
        <p:spPr>
          <a:xfrm>
            <a:off x="4567700" y="6497725"/>
            <a:ext cx="1505400" cy="2832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id="138" name="Google Shape;138;p16"/>
          <p:cNvSpPr txBox="1"/>
          <p:nvPr>
            <p:ph idx="1" type="body"/>
          </p:nvPr>
        </p:nvSpPr>
        <p:spPr>
          <a:xfrm>
            <a:off x="485421" y="990600"/>
            <a:ext cx="8218311" cy="5184422"/>
          </a:xfrm>
          <a:prstGeom prst="rect">
            <a:avLst/>
          </a:prstGeom>
          <a:noFill/>
          <a:ln>
            <a:noFill/>
          </a:ln>
        </p:spPr>
        <p:txBody>
          <a:bodyPr anchorCtr="0" anchor="t" bIns="0" lIns="0" spcFirstLastPara="1" rIns="0" wrap="square" tIns="0">
            <a:noAutofit/>
          </a:bodyPr>
          <a:lstStyle/>
          <a:p>
            <a:pPr indent="0" lvl="0" marL="0" marR="0" rtl="0" algn="l">
              <a:lnSpc>
                <a:spcPct val="90000"/>
              </a:lnSpc>
              <a:spcBef>
                <a:spcPts val="440"/>
              </a:spcBef>
              <a:spcAft>
                <a:spcPts val="0"/>
              </a:spcAft>
              <a:buNone/>
            </a:pPr>
            <a:r>
              <a:rPr lang="en-US" sz="2200"/>
              <a:t>(Formation of sub-tasks): See System Block Diagram</a:t>
            </a:r>
            <a:endParaRPr sz="2200"/>
          </a:p>
          <a:p>
            <a:pPr indent="0" lvl="0" marL="0" marR="0" rtl="0" algn="l">
              <a:lnSpc>
                <a:spcPct val="90000"/>
              </a:lnSpc>
              <a:spcBef>
                <a:spcPts val="440"/>
              </a:spcBef>
              <a:spcAft>
                <a:spcPts val="0"/>
              </a:spcAft>
              <a:buNone/>
            </a:pPr>
            <a:r>
              <a:t/>
            </a:r>
            <a:endParaRPr b="1" sz="2200"/>
          </a:p>
          <a:p>
            <a:pPr indent="0" lvl="0" marL="0" marR="0" rtl="0" algn="l">
              <a:lnSpc>
                <a:spcPct val="90000"/>
              </a:lnSpc>
              <a:spcBef>
                <a:spcPts val="440"/>
              </a:spcBef>
              <a:spcAft>
                <a:spcPts val="0"/>
              </a:spcAft>
              <a:buNone/>
            </a:pPr>
            <a:r>
              <a:rPr b="1" lang="en-US" sz="2200"/>
              <a:t>Data Parsing</a:t>
            </a:r>
            <a:endParaRPr b="1" sz="2200"/>
          </a:p>
          <a:p>
            <a:pPr indent="-215900" lvl="1" marL="400050" marR="0" rtl="0" algn="l">
              <a:lnSpc>
                <a:spcPct val="90000"/>
              </a:lnSpc>
              <a:spcBef>
                <a:spcPts val="440"/>
              </a:spcBef>
              <a:spcAft>
                <a:spcPts val="0"/>
              </a:spcAft>
              <a:buClr>
                <a:schemeClr val="dk1"/>
              </a:buClr>
              <a:buSzPts val="1800"/>
              <a:buFont typeface="Arial"/>
              <a:buChar char="–"/>
            </a:pPr>
            <a:r>
              <a:rPr lang="en-US"/>
              <a:t>The project shall correctly read .las file and convert data fields to usable data</a:t>
            </a:r>
            <a:endParaRPr/>
          </a:p>
          <a:p>
            <a:pPr indent="0" lvl="0" marL="0" marR="0" rtl="0" algn="l">
              <a:lnSpc>
                <a:spcPct val="90000"/>
              </a:lnSpc>
              <a:spcBef>
                <a:spcPts val="440"/>
              </a:spcBef>
              <a:spcAft>
                <a:spcPts val="0"/>
              </a:spcAft>
              <a:buNone/>
            </a:pPr>
            <a:r>
              <a:rPr b="1" lang="en-US" sz="2200"/>
              <a:t>Point Classification Preprocessing</a:t>
            </a:r>
            <a:endParaRPr b="1" sz="2200"/>
          </a:p>
          <a:p>
            <a:pPr indent="-215900" lvl="1" marL="400050" marR="0" rtl="0" algn="l">
              <a:lnSpc>
                <a:spcPct val="90000"/>
              </a:lnSpc>
              <a:spcBef>
                <a:spcPts val="440"/>
              </a:spcBef>
              <a:spcAft>
                <a:spcPts val="0"/>
              </a:spcAft>
              <a:buClr>
                <a:schemeClr val="dk1"/>
              </a:buClr>
              <a:buSzPts val="1800"/>
              <a:buFont typeface="Arial"/>
              <a:buChar char="–"/>
            </a:pPr>
            <a:r>
              <a:rPr lang="en-US"/>
              <a:t>The project shall remove unnavigable points (ie. canopy, water), k-nearest-neighbors classification of unclassified points</a:t>
            </a:r>
            <a:endParaRPr/>
          </a:p>
          <a:p>
            <a:pPr indent="0" lvl="0" marL="0" marR="0" rtl="0" algn="l">
              <a:lnSpc>
                <a:spcPct val="90000"/>
              </a:lnSpc>
              <a:spcBef>
                <a:spcPts val="440"/>
              </a:spcBef>
              <a:spcAft>
                <a:spcPts val="0"/>
              </a:spcAft>
              <a:buNone/>
            </a:pPr>
            <a:r>
              <a:rPr b="1" lang="en-US" sz="2200"/>
              <a:t>Graph Generation</a:t>
            </a:r>
            <a:endParaRPr b="1" sz="2200"/>
          </a:p>
          <a:p>
            <a:pPr indent="-215900" lvl="1" marL="400050" marR="0" rtl="0" algn="l">
              <a:lnSpc>
                <a:spcPct val="90000"/>
              </a:lnSpc>
              <a:spcBef>
                <a:spcPts val="440"/>
              </a:spcBef>
              <a:spcAft>
                <a:spcPts val="0"/>
              </a:spcAft>
              <a:buClr>
                <a:schemeClr val="dk1"/>
              </a:buClr>
              <a:buSzPts val="1800"/>
              <a:buFont typeface="Arial"/>
              <a:buChar char="–"/>
            </a:pPr>
            <a:r>
              <a:rPr lang="en-US"/>
              <a:t>The project shall generate graph representation for points</a:t>
            </a:r>
            <a:endParaRPr/>
          </a:p>
          <a:p>
            <a:pPr indent="0" lvl="0" marL="0" marR="0" rtl="0" algn="l">
              <a:lnSpc>
                <a:spcPct val="90000"/>
              </a:lnSpc>
              <a:spcBef>
                <a:spcPts val="440"/>
              </a:spcBef>
              <a:spcAft>
                <a:spcPts val="0"/>
              </a:spcAft>
              <a:buNone/>
            </a:pPr>
            <a:r>
              <a:rPr b="1" lang="en-US" sz="2200"/>
              <a:t>Graph Traversal (A*)</a:t>
            </a:r>
            <a:endParaRPr b="1" sz="2200"/>
          </a:p>
          <a:p>
            <a:pPr indent="-215900" lvl="1" marL="400050" marR="0" rtl="0" algn="l">
              <a:lnSpc>
                <a:spcPct val="90000"/>
              </a:lnSpc>
              <a:spcBef>
                <a:spcPts val="440"/>
              </a:spcBef>
              <a:spcAft>
                <a:spcPts val="0"/>
              </a:spcAft>
              <a:buClr>
                <a:schemeClr val="dk1"/>
              </a:buClr>
              <a:buSzPts val="1800"/>
              <a:buFont typeface="Arial"/>
              <a:buChar char="–"/>
            </a:pPr>
            <a:r>
              <a:rPr lang="en-US"/>
              <a:t>The project shall compute shortest distance path from user-specified start/end points</a:t>
            </a:r>
            <a:endParaRPr/>
          </a:p>
          <a:p>
            <a:pPr indent="0" lvl="0" marL="0" marR="0" rtl="0" algn="l">
              <a:lnSpc>
                <a:spcPct val="90000"/>
              </a:lnSpc>
              <a:spcBef>
                <a:spcPts val="440"/>
              </a:spcBef>
              <a:spcAft>
                <a:spcPts val="0"/>
              </a:spcAft>
              <a:buNone/>
            </a:pPr>
            <a:r>
              <a:rPr b="1" lang="en-US" sz="2200"/>
              <a:t>Waypoint Generation</a:t>
            </a:r>
            <a:endParaRPr b="1" sz="2200"/>
          </a:p>
          <a:p>
            <a:pPr indent="-215900" lvl="1" marL="400050" marR="0" rtl="0" algn="l">
              <a:lnSpc>
                <a:spcPct val="90000"/>
              </a:lnSpc>
              <a:spcBef>
                <a:spcPts val="440"/>
              </a:spcBef>
              <a:spcAft>
                <a:spcPts val="0"/>
              </a:spcAft>
              <a:buClr>
                <a:schemeClr val="dk1"/>
              </a:buClr>
              <a:buSzPts val="1800"/>
              <a:buFont typeface="Arial"/>
              <a:buChar char="–"/>
            </a:pPr>
            <a:r>
              <a:rPr lang="en-US"/>
              <a:t>The project shall transform graph nodes into geographical coordinates</a:t>
            </a:r>
            <a:endParaRPr/>
          </a:p>
        </p:txBody>
      </p:sp>
      <p:sp>
        <p:nvSpPr>
          <p:cNvPr id="139" name="Google Shape;139;p16"/>
          <p:cNvSpPr txBox="1"/>
          <p:nvPr>
            <p:ph type="title"/>
          </p:nvPr>
        </p:nvSpPr>
        <p:spPr>
          <a:xfrm>
            <a:off x="722312" y="0"/>
            <a:ext cx="6242932" cy="778933"/>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b="1" i="0" lang="en-US" sz="2600" u="none" cap="none" strike="noStrike">
                <a:solidFill>
                  <a:schemeClr val="dk1"/>
                </a:solidFill>
                <a:latin typeface="Arial"/>
                <a:ea typeface="Arial"/>
                <a:cs typeface="Arial"/>
                <a:sym typeface="Arial"/>
              </a:rPr>
              <a:t>Requirements</a:t>
            </a:r>
            <a:r>
              <a:rPr b="1" i="0" lang="en-US" sz="2600" u="none" cap="none" strike="noStrike">
                <a:solidFill>
                  <a:schemeClr val="dk1"/>
                </a:solidFill>
                <a:latin typeface="Arial"/>
                <a:ea typeface="Arial"/>
                <a:cs typeface="Arial"/>
                <a:sym typeface="Arial"/>
              </a:rPr>
              <a:t> Allocation</a:t>
            </a:r>
            <a:endParaRPr/>
          </a:p>
        </p:txBody>
      </p:sp>
      <p:sp>
        <p:nvSpPr>
          <p:cNvPr id="140" name="Google Shape;140;p16"/>
          <p:cNvSpPr/>
          <p:nvPr/>
        </p:nvSpPr>
        <p:spPr>
          <a:xfrm>
            <a:off x="4567700" y="6497725"/>
            <a:ext cx="1505400" cy="2832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CA reviews">
  <a:themeElements>
    <a:clrScheme name="Harris Std. Colors">
      <a:dk1>
        <a:srgbClr val="000000"/>
      </a:dk1>
      <a:lt1>
        <a:srgbClr val="FFFFFF"/>
      </a:lt1>
      <a:dk2>
        <a:srgbClr val="CE1126"/>
      </a:dk2>
      <a:lt2>
        <a:srgbClr val="A5A5A5"/>
      </a:lt2>
      <a:accent1>
        <a:srgbClr val="001642"/>
      </a:accent1>
      <a:accent2>
        <a:srgbClr val="2EA3C9"/>
      </a:accent2>
      <a:accent3>
        <a:srgbClr val="C7FFF7"/>
      </a:accent3>
      <a:accent4>
        <a:srgbClr val="33CC33"/>
      </a:accent4>
      <a:accent5>
        <a:srgbClr val="1C542B"/>
      </a:accent5>
      <a:accent6>
        <a:srgbClr val="688320"/>
      </a:accent6>
      <a:hlink>
        <a:srgbClr val="CE1126"/>
      </a:hlink>
      <a:folHlink>
        <a:srgbClr val="FAC9C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