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9144000"/>
  <p:notesSz cx="7026275" cy="9312275"/>
  <p:embeddedFontLst>
    <p:embeddedFont>
      <p:font typeface="Arial Black"/>
      <p:regular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2D200454-40CA-4A62-9FC3-DE9A4176ACB9}">
      <p15:notesGuideLst>
        <p15:guide id="1" orient="horz" pos="2933">
          <p15:clr>
            <a:srgbClr val="A4A3A4"/>
          </p15:clr>
        </p15:guide>
        <p15:guide id="2" pos="221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933" orient="horz"/>
        <p:guide pos="2213"/>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ArialBlack-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41650" cy="463550"/>
          </a:xfrm>
          <a:prstGeom prst="rect">
            <a:avLst/>
          </a:prstGeom>
          <a:noFill/>
          <a:ln>
            <a:noFill/>
          </a:ln>
        </p:spPr>
        <p:txBody>
          <a:bodyPr anchorCtr="0" anchor="t" bIns="46650" lIns="93325" spcFirstLastPara="1" rIns="93325" wrap="square" tIns="46650"/>
          <a:lstStyle>
            <a:lvl1pPr lvl="0"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984625" y="0"/>
            <a:ext cx="3041650" cy="463550"/>
          </a:xfrm>
          <a:prstGeom prst="rect">
            <a:avLst/>
          </a:prstGeom>
          <a:noFill/>
          <a:ln>
            <a:noFill/>
          </a:ln>
        </p:spPr>
        <p:txBody>
          <a:bodyPr anchorCtr="0" anchor="t" bIns="46650" lIns="93325" spcFirstLastPara="1" rIns="93325" wrap="square" tIns="46650"/>
          <a:lstStyle>
            <a:lvl1pPr lvl="0" marR="0" rtl="0" algn="r">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lstStyle>
            <a:lvl1pPr indent="-228600" lvl="0" marL="4572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48725"/>
            <a:ext cx="3041650" cy="463550"/>
          </a:xfrm>
          <a:prstGeom prst="rect">
            <a:avLst/>
          </a:prstGeom>
          <a:noFill/>
          <a:ln>
            <a:noFill/>
          </a:ln>
        </p:spPr>
        <p:txBody>
          <a:bodyPr anchorCtr="0" anchor="b" bIns="46650" lIns="93325" spcFirstLastPara="1" rIns="93325" wrap="square" tIns="46650"/>
          <a:lstStyle>
            <a:lvl1pPr lvl="0"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 name="Shape 37"/>
        <p:cNvGrpSpPr/>
        <p:nvPr/>
      </p:nvGrpSpPr>
      <p:grpSpPr>
        <a:xfrm>
          <a:off x="0" y="0"/>
          <a:ext cx="0" cy="0"/>
          <a:chOff x="0" y="0"/>
          <a:chExt cx="0" cy="0"/>
        </a:xfrm>
      </p:grpSpPr>
      <p:sp>
        <p:nvSpPr>
          <p:cNvPr id="38" name="Google Shape;38;p1: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39" name="Google Shape;39;p1:notes"/>
          <p:cNvSpPr/>
          <p:nvPr>
            <p:ph idx="2" type="sldImg"/>
          </p:nvPr>
        </p:nvSpPr>
        <p:spPr>
          <a:xfrm>
            <a:off x="1185863" y="698500"/>
            <a:ext cx="4654550" cy="3490913"/>
          </a:xfrm>
          <a:custGeom>
            <a:rect b="b" l="l" r="r" t="t"/>
            <a:pathLst>
              <a:path extrusionOk="0" h="120000" w="120000">
                <a:moveTo>
                  <a:pt x="0" y="0"/>
                </a:moveTo>
                <a:lnTo>
                  <a:pt x="120000" y="0"/>
                </a:lnTo>
                <a:lnTo>
                  <a:pt x="120000" y="120000"/>
                </a:lnTo>
                <a:lnTo>
                  <a:pt x="0" y="120000"/>
                </a:lnTo>
                <a:close/>
              </a:path>
            </a:pathLst>
          </a:custGeom>
          <a:noFill/>
          <a:ln>
            <a:noFill/>
          </a:ln>
        </p:spPr>
      </p:sp>
      <p:sp>
        <p:nvSpPr>
          <p:cNvPr id="40" name="Google Shape;40;p1:notes"/>
          <p:cNvSpPr txBox="1"/>
          <p:nvPr>
            <p:ph idx="1" type="body"/>
          </p:nvPr>
        </p:nvSpPr>
        <p:spPr>
          <a:xfrm>
            <a:off x="703263" y="4424363"/>
            <a:ext cx="5619750" cy="4189412"/>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rPr b="0" i="0" lang="en-US" sz="1400" u="none" cap="none" strike="noStrike">
                <a:solidFill>
                  <a:schemeClr val="dk1"/>
                </a:solidFill>
                <a:latin typeface="Arial"/>
                <a:ea typeface="Arial"/>
                <a:cs typeface="Arial"/>
                <a:sym typeface="Arial"/>
              </a:rPr>
              <a:t>Instructions:</a:t>
            </a:r>
            <a:endParaRPr b="0" i="0" sz="1200" u="none" cap="none" strike="noStrike">
              <a:solidFill>
                <a:schemeClr val="dk1"/>
              </a:solidFill>
              <a:latin typeface="Arial"/>
              <a:ea typeface="Arial"/>
              <a:cs typeface="Arial"/>
              <a:sym typeface="Arial"/>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Title page helps organize the presentation. </a:t>
            </a:r>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p11: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143" name="Google Shape;143;p11:notes"/>
          <p:cNvSpPr/>
          <p:nvPr>
            <p:ph idx="2"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4" name="Google Shape;144;p11:notes"/>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rPr b="0" i="0" lang="en-US" sz="1200" u="none" cap="none" strike="noStrike">
                <a:solidFill>
                  <a:schemeClr val="dk1"/>
                </a:solidFill>
                <a:latin typeface="Arial"/>
                <a:ea typeface="Arial"/>
                <a:cs typeface="Arial"/>
                <a:sym typeface="Arial"/>
              </a:rPr>
              <a:t>Define TPMs definitions (as required)</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Define lower-level TPMs</a:t>
            </a:r>
            <a:endParaRPr/>
          </a:p>
          <a:p>
            <a:pPr indent="0" lvl="1" marL="457200" marR="0" rtl="0" algn="l">
              <a:spcBef>
                <a:spcPts val="360"/>
              </a:spcBef>
              <a:spcAft>
                <a:spcPts val="0"/>
              </a:spcAft>
              <a:buNone/>
            </a:pPr>
            <a:r>
              <a:rPr b="0" i="0" lang="en-US" sz="1200" u="none" cap="none" strike="noStrike">
                <a:solidFill>
                  <a:schemeClr val="dk1"/>
                </a:solidFill>
                <a:latin typeface="Arial"/>
                <a:ea typeface="Arial"/>
                <a:cs typeface="Arial"/>
                <a:sym typeface="Arial"/>
              </a:rPr>
              <a:t>Define and allocate lower level TPMs to CIs (as appropriate)</a:t>
            </a:r>
            <a:endParaRPr/>
          </a:p>
          <a:p>
            <a:pPr indent="0" lvl="1" marL="457200" marR="0" rtl="0" algn="l">
              <a:spcBef>
                <a:spcPts val="360"/>
              </a:spcBef>
              <a:spcAft>
                <a:spcPts val="0"/>
              </a:spcAft>
              <a:buNone/>
            </a:pPr>
            <a:r>
              <a:rPr b="0" i="0" lang="en-US" sz="1200" u="none" cap="none" strike="noStrike">
                <a:solidFill>
                  <a:schemeClr val="dk1"/>
                </a:solidFill>
                <a:latin typeface="Arial"/>
                <a:ea typeface="Arial"/>
                <a:cs typeface="Arial"/>
                <a:sym typeface="Arial"/>
              </a:rPr>
              <a:t>To support system TPMs and/or measure key internal risk items</a:t>
            </a:r>
            <a:endParaRPr/>
          </a:p>
          <a:p>
            <a:pPr indent="0" lvl="1" marL="457200" marR="0" rtl="0" algn="l">
              <a:spcBef>
                <a:spcPts val="360"/>
              </a:spcBef>
              <a:spcAft>
                <a:spcPts val="0"/>
              </a:spcAft>
              <a:buNone/>
            </a:pPr>
            <a:r>
              <a:rPr b="0" i="0" lang="en-US" sz="1200" u="none" cap="none" strike="noStrike">
                <a:solidFill>
                  <a:schemeClr val="dk1"/>
                </a:solidFill>
                <a:latin typeface="Arial"/>
                <a:ea typeface="Arial"/>
                <a:cs typeface="Arial"/>
                <a:sym typeface="Arial"/>
              </a:rPr>
              <a:t>Document the calculation method used to combine lower-level TPMs into the system TPM</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Initiate TPM tracking</a:t>
            </a:r>
            <a:endParaRPr/>
          </a:p>
          <a:p>
            <a:pPr indent="0" lvl="1" marL="457200" marR="0" rtl="0" algn="l">
              <a:spcBef>
                <a:spcPts val="360"/>
              </a:spcBef>
              <a:spcAft>
                <a:spcPts val="0"/>
              </a:spcAft>
              <a:buNone/>
            </a:pPr>
            <a:r>
              <a:rPr b="0" i="0" lang="en-US" sz="1200" u="none" cap="none" strike="noStrike">
                <a:solidFill>
                  <a:schemeClr val="dk1"/>
                </a:solidFill>
                <a:latin typeface="Arial"/>
                <a:ea typeface="Arial"/>
                <a:cs typeface="Arial"/>
                <a:sym typeface="Arial"/>
              </a:rPr>
              <a:t>Disseminate results to the program team (consider display boards)</a:t>
            </a:r>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Outputs</a:t>
            </a:r>
            <a:endParaRPr/>
          </a:p>
          <a:p>
            <a:pPr indent="0" lvl="1" marL="457200" marR="0" rtl="0" algn="l">
              <a:spcBef>
                <a:spcPts val="360"/>
              </a:spcBef>
              <a:spcAft>
                <a:spcPts val="0"/>
              </a:spcAft>
              <a:buNone/>
            </a:pPr>
            <a:r>
              <a:rPr b="0" i="0" lang="en-US" sz="1200" u="none" cap="none" strike="noStrike">
                <a:solidFill>
                  <a:schemeClr val="dk1"/>
                </a:solidFill>
                <a:latin typeface="Arial"/>
                <a:ea typeface="Arial"/>
                <a:cs typeface="Arial"/>
                <a:sym typeface="Arial"/>
              </a:rPr>
              <a:t>TPM definitions (revised)</a:t>
            </a:r>
            <a:endParaRPr/>
          </a:p>
          <a:p>
            <a:pPr indent="0" lvl="1" marL="457200" marR="0" rtl="0" algn="l">
              <a:spcBef>
                <a:spcPts val="360"/>
              </a:spcBef>
              <a:spcAft>
                <a:spcPts val="0"/>
              </a:spcAft>
              <a:buNone/>
            </a:pPr>
            <a:r>
              <a:rPr b="0" i="0" lang="en-US" sz="1200" u="none" cap="none" strike="noStrike">
                <a:solidFill>
                  <a:schemeClr val="dk1"/>
                </a:solidFill>
                <a:latin typeface="Arial"/>
                <a:ea typeface="Arial"/>
                <a:cs typeface="Arial"/>
                <a:sym typeface="Arial"/>
              </a:rPr>
              <a:t>Performance predictions</a:t>
            </a:r>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p14: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152" name="Google Shape;152;p14:notes"/>
          <p:cNvSpPr/>
          <p:nvPr>
            <p:ph idx="2"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3" name="Google Shape;153;p14:notes"/>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p15: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160" name="Google Shape;160;p15:notes"/>
          <p:cNvSpPr/>
          <p:nvPr>
            <p:ph idx="2"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1" name="Google Shape;161;p15:notes"/>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p16: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168" name="Google Shape;168;p16:notes"/>
          <p:cNvSpPr/>
          <p:nvPr>
            <p:ph idx="2"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9" name="Google Shape;169;p16:notes"/>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noAutofit/>
          </a:bodyPr>
          <a:lstStyle/>
          <a:p>
            <a:pPr indent="0" lvl="0" marL="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Identify major system technical risks</a:t>
            </a:r>
            <a:endParaRPr/>
          </a:p>
          <a:p>
            <a:pPr indent="0" lvl="1" marL="4572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Concerted effort to identify problems in each technical area</a:t>
            </a:r>
            <a:endParaRPr/>
          </a:p>
          <a:p>
            <a:pPr indent="0" lvl="1" marL="4572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Involve key Customer technical contacts</a:t>
            </a:r>
            <a:endParaRPr/>
          </a:p>
          <a:p>
            <a:pPr indent="0" lvl="0" marL="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Classify (cost, schedule, and/or technical) and quantify (impact) for each risk</a:t>
            </a:r>
            <a:endParaRPr/>
          </a:p>
          <a:p>
            <a:pPr indent="0" lvl="1" marL="4572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Estimate Probability of Risk Element Occurrence (Po)</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Very High Risk 90%</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High Risk 75%</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Medium Risk 50%</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Low Risk 25%</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Very Low Risk 10%</a:t>
            </a:r>
            <a:endParaRPr/>
          </a:p>
          <a:p>
            <a:pPr indent="0" lvl="1" marL="4572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Establish/maintain a "watch list“</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Estimate cost impacts, including material, schedule, and/or labor costs (for contingency plan)</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Weight Proposal costs and current estimated costs based on Po</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Evaluate on a monthly basis</a:t>
            </a:r>
            <a:endParaRPr/>
          </a:p>
          <a:p>
            <a:pPr indent="0" lvl="0" marL="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Create risk reduction plans and schedules</a:t>
            </a:r>
            <a:endParaRPr/>
          </a:p>
          <a:p>
            <a:pPr indent="0" lvl="1" marL="4572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Submit to Customer for review and approval prior to implementation</a:t>
            </a:r>
            <a:endParaRPr/>
          </a:p>
          <a:p>
            <a:pPr indent="0" lvl="1" marL="4572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Update at the end of each phase or upon identification of a new risk item</a:t>
            </a:r>
            <a:endParaRPr/>
          </a:p>
          <a:p>
            <a:pPr indent="0" lvl="1" marL="4572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Develop contingency plans and costs in the event that the risk is realized</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Statement and assessment of risk/problem</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Consequence of failure</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Activities undertaken to prevent risk form occurring, if possible</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Steps to take if the risk occurs</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Alternatives considered with risk and cost of each</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Implementation impact statement (cost/schedule/technical)</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Criteria for closure of the risk activity</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Decision points</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Recommended back-up developments and tests and their associated costs</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Person responsible for the risk item</a:t>
            </a:r>
            <a:endParaRPr/>
          </a:p>
          <a:p>
            <a:pPr indent="0" lvl="0" marL="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Initiate risk tracking and mitigation activities</a:t>
            </a:r>
            <a:endParaRPr/>
          </a:p>
          <a:p>
            <a:pPr indent="0" lvl="1" marL="4572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Assign responsibility for tracking and reporting each risk area</a:t>
            </a:r>
            <a:endParaRPr/>
          </a:p>
          <a:p>
            <a:pPr indent="0" lvl="1" marL="4572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Update SEMP</a:t>
            </a:r>
            <a:endParaRPr/>
          </a:p>
          <a:p>
            <a:pPr indent="0" lvl="1" marL="4572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Submit risk mitigation plan to Customer for review and approval of each high-risk item</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Risk Reduction Reports (RRRs) as required</a:t>
            </a:r>
            <a:endParaRPr/>
          </a:p>
          <a:p>
            <a:pPr indent="0" lvl="2" marL="9144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Present Program Technical risks at monthly Program Reviews</a:t>
            </a:r>
            <a:endParaRPr/>
          </a:p>
          <a:p>
            <a:pPr indent="0" lvl="0" marL="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Outputs</a:t>
            </a:r>
            <a:endParaRPr/>
          </a:p>
          <a:p>
            <a:pPr indent="0" lvl="1" marL="457200" marR="0" rtl="0" algn="l">
              <a:lnSpc>
                <a:spcPct val="80000"/>
              </a:lnSpc>
              <a:spcBef>
                <a:spcPts val="0"/>
              </a:spcBef>
              <a:spcAft>
                <a:spcPts val="0"/>
              </a:spcAft>
              <a:buNone/>
            </a:pPr>
            <a:r>
              <a:rPr b="1" i="0" lang="en-US" sz="900" u="none" cap="none" strike="noStrike">
                <a:solidFill>
                  <a:schemeClr val="dk1"/>
                </a:solidFill>
                <a:latin typeface="Arial"/>
                <a:ea typeface="Arial"/>
                <a:cs typeface="Arial"/>
                <a:sym typeface="Arial"/>
              </a:rPr>
              <a:t>Risk mitigation plan</a:t>
            </a:r>
            <a:endParaRPr/>
          </a:p>
          <a:p>
            <a:pPr indent="0" lvl="0" marL="0" marR="0" rtl="0" algn="l">
              <a:lnSpc>
                <a:spcPct val="80000"/>
              </a:lnSpc>
              <a:spcBef>
                <a:spcPts val="270"/>
              </a:spcBef>
              <a:spcAft>
                <a:spcPts val="0"/>
              </a:spcAft>
              <a:buNone/>
            </a:pPr>
            <a:r>
              <a:t/>
            </a:r>
            <a:endParaRPr b="0" i="0" sz="900" u="none" cap="none" strike="noStrike">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17: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176" name="Google Shape;176;p17:notes"/>
          <p:cNvSpPr/>
          <p:nvPr>
            <p:ph idx="2"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7" name="Google Shape;177;p17:notes"/>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rPr b="0" i="0" lang="en-US" sz="1200" u="none" cap="none" strike="noStrike">
                <a:solidFill>
                  <a:schemeClr val="dk1"/>
                </a:solidFill>
                <a:latin typeface="Arial"/>
                <a:ea typeface="Arial"/>
                <a:cs typeface="Arial"/>
                <a:sym typeface="Arial"/>
              </a:rPr>
              <a:t>Has an estimate of the cost and schedule to implement the system architecture been developed?</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Are the costs and schedule estimates based on historical data?</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Are the estimated costs and schedule adequate to implement the system architecture?</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Has the program team bought into the estimated cost and schedule?</a:t>
            </a:r>
            <a:endParaRPr b="1" i="0" sz="1200" u="none" cap="none" strike="noStrike">
              <a:solidFill>
                <a:schemeClr val="dk1"/>
              </a:solidFill>
              <a:latin typeface="Arial"/>
              <a:ea typeface="Arial"/>
              <a:cs typeface="Arial"/>
              <a:sym typeface="Arial"/>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p18: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184" name="Google Shape;184;p18:notes"/>
          <p:cNvSpPr/>
          <p:nvPr>
            <p:ph idx="2"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5" name="Google Shape;185;p18:notes"/>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rPr b="1" i="0" lang="en-US" sz="1200" u="none" cap="none" strike="noStrike">
                <a:solidFill>
                  <a:schemeClr val="dk1"/>
                </a:solidFill>
                <a:latin typeface="Arial"/>
                <a:ea typeface="Arial"/>
                <a:cs typeface="Arial"/>
                <a:sym typeface="Arial"/>
              </a:rPr>
              <a:t>CheckList H-2379-4:</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Has a system performance analysis been performed?</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Does the architecture model and the performance analyses show that the system implementation is feasible?</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Has the program team bought into the system performance analysis?</a:t>
            </a:r>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Google Shape;191;p19: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192" name="Google Shape;192;p19:notes"/>
          <p:cNvSpPr/>
          <p:nvPr>
            <p:ph idx="2"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3" name="Google Shape;193;p19:notes"/>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rPr b="0" i="0" lang="en-US" sz="1200" u="none" cap="none" strike="noStrike">
                <a:solidFill>
                  <a:schemeClr val="dk1"/>
                </a:solidFill>
                <a:latin typeface="Arial"/>
                <a:ea typeface="Arial"/>
                <a:cs typeface="Arial"/>
                <a:sym typeface="Arial"/>
              </a:rPr>
              <a:t>Has an estimate of the cost and schedule to implement the system architecture been developed?</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Are the costs and schedule estimates based on historical data?</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Are the estimated costs and schedule adequate to implement the system architecture?</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Has the program team bought into the estimated cost and schedule?</a:t>
            </a:r>
            <a:endParaRPr b="1" i="0" sz="1200" u="none" cap="none" strike="noStrike">
              <a:solidFill>
                <a:schemeClr val="dk1"/>
              </a:solidFill>
              <a:latin typeface="Arial"/>
              <a:ea typeface="Arial"/>
              <a:cs typeface="Arial"/>
              <a:sym typeface="Arial"/>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p20: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201" name="Google Shape;201;p20:notes"/>
          <p:cNvSpPr/>
          <p:nvPr>
            <p:ph idx="2"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2" name="Google Shape;202;p20:notes"/>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rPr b="0" i="0" lang="en-US" sz="1200" u="none" cap="none" strike="noStrike">
                <a:solidFill>
                  <a:schemeClr val="dk1"/>
                </a:solidFill>
                <a:latin typeface="Arial"/>
                <a:ea typeface="Arial"/>
                <a:cs typeface="Arial"/>
                <a:sym typeface="Arial"/>
              </a:rPr>
              <a:t>Each Produced Plan should have a summary brief</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	Point out connections/links to design</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	Identify and brief in greater detail any significant plans that address Program or Customer Concerns (Areas of Interest) or Risks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 name="Shape 45"/>
        <p:cNvGrpSpPr/>
        <p:nvPr/>
      </p:nvGrpSpPr>
      <p:grpSpPr>
        <a:xfrm>
          <a:off x="0" y="0"/>
          <a:ext cx="0" cy="0"/>
          <a:chOff x="0" y="0"/>
          <a:chExt cx="0" cy="0"/>
        </a:xfrm>
      </p:grpSpPr>
      <p:sp>
        <p:nvSpPr>
          <p:cNvPr id="46" name="Google Shape;46;p2: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47" name="Google Shape;47;p2:notes"/>
          <p:cNvSpPr/>
          <p:nvPr>
            <p:ph idx="2" type="sldImg"/>
          </p:nvPr>
        </p:nvSpPr>
        <p:spPr>
          <a:xfrm>
            <a:off x="1185863" y="698500"/>
            <a:ext cx="4654550" cy="3490913"/>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 name="Google Shape;48;p2:notes"/>
          <p:cNvSpPr txBox="1"/>
          <p:nvPr>
            <p:ph idx="1" type="body"/>
          </p:nvPr>
        </p:nvSpPr>
        <p:spPr>
          <a:xfrm>
            <a:off x="703263" y="4424363"/>
            <a:ext cx="5619750" cy="4189412"/>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rPr b="0" i="0" lang="en-US" sz="1200" u="none" cap="none" strike="noStrike">
                <a:solidFill>
                  <a:schemeClr val="dk1"/>
                </a:solidFill>
                <a:latin typeface="Arial"/>
                <a:ea typeface="Arial"/>
                <a:cs typeface="Arial"/>
                <a:sym typeface="Arial"/>
              </a:rPr>
              <a:t>Reference: Best Practice. </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Why: Set general expectations for this review, above those stipulated by command media or Customer. Prepare the committee for what they’re about to see. </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Instructions: List any major topics not included. Any deletions that will be obvious to the reviewer need not be included here. Take Away is to remind the Review preparer what his task is, and can be removed if desired.</a:t>
            </a:r>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Special points, weaknesses, critical issue, etc. should be pointed out here before the review starts. Call the reviewer’s attention to key points. Prime the audience as to how well the team has done.</a:t>
            </a:r>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 name="Shape 54"/>
        <p:cNvGrpSpPr/>
        <p:nvPr/>
      </p:nvGrpSpPr>
      <p:grpSpPr>
        <a:xfrm>
          <a:off x="0" y="0"/>
          <a:ext cx="0" cy="0"/>
          <a:chOff x="0" y="0"/>
          <a:chExt cx="0" cy="0"/>
        </a:xfrm>
      </p:grpSpPr>
      <p:sp>
        <p:nvSpPr>
          <p:cNvPr id="55" name="Google Shape;55;p3: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56" name="Google Shape;56;p3:notes"/>
          <p:cNvSpPr/>
          <p:nvPr>
            <p:ph idx="2"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57" name="Google Shape;57;p3:notes"/>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p4: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64" name="Google Shape;64;p4:notes"/>
          <p:cNvSpPr/>
          <p:nvPr>
            <p:ph idx="2"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65" name="Google Shape;65;p4:notes"/>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Google Shape;84;p5: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85" name="Google Shape;85;p5:notes"/>
          <p:cNvSpPr/>
          <p:nvPr>
            <p:ph idx="2" type="sldImg"/>
          </p:nvPr>
        </p:nvSpPr>
        <p:spPr>
          <a:xfrm>
            <a:off x="1185863" y="698500"/>
            <a:ext cx="4654550" cy="3490913"/>
          </a:xfrm>
          <a:custGeom>
            <a:rect b="b" l="l" r="r" t="t"/>
            <a:pathLst>
              <a:path extrusionOk="0" h="120000" w="120000">
                <a:moveTo>
                  <a:pt x="0" y="0"/>
                </a:moveTo>
                <a:lnTo>
                  <a:pt x="120000" y="0"/>
                </a:lnTo>
                <a:lnTo>
                  <a:pt x="120000" y="120000"/>
                </a:lnTo>
                <a:lnTo>
                  <a:pt x="0" y="120000"/>
                </a:lnTo>
                <a:close/>
              </a:path>
            </a:pathLst>
          </a:custGeom>
          <a:noFill/>
          <a:ln>
            <a:noFill/>
          </a:ln>
        </p:spPr>
      </p:sp>
      <p:sp>
        <p:nvSpPr>
          <p:cNvPr id="86" name="Google Shape;86;p5:notes"/>
          <p:cNvSpPr txBox="1"/>
          <p:nvPr>
            <p:ph idx="1" type="body"/>
          </p:nvPr>
        </p:nvSpPr>
        <p:spPr>
          <a:xfrm>
            <a:off x="703263" y="4424363"/>
            <a:ext cx="5619750" cy="4189412"/>
          </a:xfrm>
          <a:prstGeom prst="rect">
            <a:avLst/>
          </a:prstGeom>
          <a:noFill/>
          <a:ln>
            <a:noFill/>
          </a:ln>
        </p:spPr>
        <p:txBody>
          <a:bodyPr anchorCtr="0" anchor="t" bIns="46650" lIns="93325" spcFirstLastPara="1" rIns="93325" wrap="square" tIns="46650">
            <a:noAutofit/>
          </a:bodyPr>
          <a:lstStyle/>
          <a:p>
            <a:pPr indent="0" lvl="0" marL="0" marR="0" rtl="0" algn="l">
              <a:lnSpc>
                <a:spcPct val="80000"/>
              </a:lnSpc>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p6: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93" name="Google Shape;93;p6:notes"/>
          <p:cNvSpPr/>
          <p:nvPr>
            <p:ph idx="2"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94" name="Google Shape;94;p6:notes"/>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p7: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119" name="Google Shape;119;p7:notes"/>
          <p:cNvSpPr/>
          <p:nvPr>
            <p:ph idx="2"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0" name="Google Shape;120;p7:notes"/>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p8: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127" name="Google Shape;127;p8:notes"/>
          <p:cNvSpPr/>
          <p:nvPr>
            <p:ph idx="2" type="sldImg"/>
          </p:nvPr>
        </p:nvSpPr>
        <p:spPr>
          <a:xfrm>
            <a:off x="1185863" y="698500"/>
            <a:ext cx="4654550" cy="3490913"/>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8" name="Google Shape;128;p8:notes"/>
          <p:cNvSpPr txBox="1"/>
          <p:nvPr>
            <p:ph idx="1" type="body"/>
          </p:nvPr>
        </p:nvSpPr>
        <p:spPr>
          <a:xfrm>
            <a:off x="703263" y="4424363"/>
            <a:ext cx="5619750" cy="4189412"/>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rPr b="0" i="0" lang="en-US" sz="1200" u="none" cap="none" strike="noStrike">
                <a:solidFill>
                  <a:schemeClr val="dk1"/>
                </a:solidFill>
                <a:latin typeface="Arial"/>
                <a:ea typeface="Arial"/>
                <a:cs typeface="Arial"/>
                <a:sym typeface="Arial"/>
              </a:rPr>
              <a:t>Reference: </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Why: Defines CSF’s.</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Instruction: Body may be adapted as required.</a:t>
            </a:r>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Do we really understand what’s important to the Customer and End-User?</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There are sometimes key attributes of an offering that are not specified in the RFP. Note these conflicts and discuss our approach.</a:t>
            </a:r>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p10:notes"/>
          <p:cNvSpPr txBox="1"/>
          <p:nvPr>
            <p:ph idx="12" type="sldNum"/>
          </p:nvPr>
        </p:nvSpPr>
        <p:spPr>
          <a:xfrm>
            <a:off x="3984625" y="8848725"/>
            <a:ext cx="3041650" cy="463550"/>
          </a:xfrm>
          <a:prstGeom prst="rect">
            <a:avLst/>
          </a:prstGeom>
          <a:noFill/>
          <a:ln>
            <a:noFill/>
          </a:ln>
        </p:spPr>
        <p:txBody>
          <a:bodyPr anchorCtr="0" anchor="b" bIns="46650" lIns="93325" spcFirstLastPara="1" rIns="93325" wrap="square" tIns="46650">
            <a:noAutofit/>
          </a:bodyPr>
          <a:lstStyle/>
          <a:p>
            <a:pPr indent="0" lvl="0" marL="0" marR="0" rtl="0" algn="r">
              <a:spcBef>
                <a:spcPts val="0"/>
              </a:spcBef>
              <a:spcAft>
                <a:spcPts val="0"/>
              </a:spcAft>
              <a:buNone/>
            </a:pPr>
            <a:fld id="{00000000-1234-1234-1234-123412341234}" type="slidenum">
              <a:rPr lang="en-US" sz="1200">
                <a:solidFill>
                  <a:schemeClr val="dk1"/>
                </a:solidFill>
                <a:latin typeface="Times New Roman"/>
                <a:ea typeface="Times New Roman"/>
                <a:cs typeface="Times New Roman"/>
                <a:sym typeface="Times New Roman"/>
              </a:rPr>
              <a:t>‹#›</a:t>
            </a:fld>
            <a:endParaRPr sz="1200">
              <a:solidFill>
                <a:schemeClr val="dk1"/>
              </a:solidFill>
              <a:latin typeface="Times New Roman"/>
              <a:ea typeface="Times New Roman"/>
              <a:cs typeface="Times New Roman"/>
              <a:sym typeface="Times New Roman"/>
            </a:endParaRPr>
          </a:p>
        </p:txBody>
      </p:sp>
      <p:sp>
        <p:nvSpPr>
          <p:cNvPr id="135" name="Google Shape;135;p10:notes"/>
          <p:cNvSpPr/>
          <p:nvPr>
            <p:ph idx="2" type="sldImg"/>
          </p:nvPr>
        </p:nvSpPr>
        <p:spPr>
          <a:xfrm>
            <a:off x="1187450" y="700088"/>
            <a:ext cx="4652963" cy="3489325"/>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6" name="Google Shape;136;p10:notes"/>
          <p:cNvSpPr txBox="1"/>
          <p:nvPr>
            <p:ph idx="1" type="body"/>
          </p:nvPr>
        </p:nvSpPr>
        <p:spPr>
          <a:xfrm>
            <a:off x="933450" y="4422775"/>
            <a:ext cx="5159375" cy="4189413"/>
          </a:xfrm>
          <a:prstGeom prst="rect">
            <a:avLst/>
          </a:prstGeom>
          <a:noFill/>
          <a:ln>
            <a:noFill/>
          </a:ln>
        </p:spPr>
        <p:txBody>
          <a:bodyPr anchorCtr="0" anchor="t" bIns="46650" lIns="93325" spcFirstLastPara="1" rIns="93325" wrap="square" tIns="46650">
            <a:noAutofit/>
          </a:bodyPr>
          <a:lstStyle/>
          <a:p>
            <a:pPr indent="0" lvl="0" marL="0" marR="0" rtl="0" algn="l">
              <a:spcBef>
                <a:spcPts val="0"/>
              </a:spcBef>
              <a:spcAft>
                <a:spcPts val="0"/>
              </a:spcAft>
              <a:buNone/>
            </a:pPr>
            <a:r>
              <a:rPr b="0" i="0" lang="en-US" sz="1200" u="none" cap="none" strike="noStrike">
                <a:solidFill>
                  <a:schemeClr val="dk1"/>
                </a:solidFill>
                <a:latin typeface="Arial"/>
                <a:ea typeface="Arial"/>
                <a:cs typeface="Arial"/>
                <a:sym typeface="Arial"/>
              </a:rPr>
              <a:t>CI – Configuration Item</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CSC – Computer Software Component</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CSCI – Computer Software Configuration Item</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CSU – Computer Software Unit</a:t>
            </a:r>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7" name="Shape 17"/>
        <p:cNvGrpSpPr/>
        <p:nvPr/>
      </p:nvGrpSpPr>
      <p:grpSpPr>
        <a:xfrm>
          <a:off x="0" y="0"/>
          <a:ext cx="0" cy="0"/>
          <a:chOff x="0" y="0"/>
          <a:chExt cx="0" cy="0"/>
        </a:xfrm>
      </p:grpSpPr>
      <p:sp>
        <p:nvSpPr>
          <p:cNvPr id="18" name="Google Shape;18;p2"/>
          <p:cNvSpPr txBox="1"/>
          <p:nvPr>
            <p:ph type="ctrTitle"/>
          </p:nvPr>
        </p:nvSpPr>
        <p:spPr>
          <a:xfrm>
            <a:off x="685800" y="2286000"/>
            <a:ext cx="7772400" cy="1143000"/>
          </a:xfrm>
          <a:prstGeom prst="rect">
            <a:avLst/>
          </a:prstGeom>
          <a:noFill/>
          <a:ln>
            <a:noFill/>
          </a:ln>
        </p:spPr>
        <p:txBody>
          <a:bodyPr anchorCtr="0" anchor="t" bIns="45700" lIns="91425" spcFirstLastPara="1" rIns="91425" wrap="square" tIns="45700"/>
          <a:lstStyle>
            <a:lvl1pPr lvl="0" marR="0" rtl="0" algn="ctr">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1pPr>
            <a:lvl2pPr lvl="1"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2pPr>
            <a:lvl3pPr lvl="2"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3pPr>
            <a:lvl4pPr lvl="3"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4pPr>
            <a:lvl5pPr lvl="4"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5pPr>
            <a:lvl6pPr lvl="5"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6pPr>
            <a:lvl7pPr lvl="6"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7pPr>
            <a:lvl8pPr lvl="7"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8pPr>
            <a:lvl9pPr lvl="8"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9pPr>
          </a:lstStyle>
          <a:p/>
        </p:txBody>
      </p:sp>
      <p:sp>
        <p:nvSpPr>
          <p:cNvPr id="19" name="Google Shape;19;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lstStyle>
            <a:lvl1pPr lvl="0" marR="0" rtl="0" algn="ctr">
              <a:spcBef>
                <a:spcPts val="520"/>
              </a:spcBef>
              <a:spcAft>
                <a:spcPts val="0"/>
              </a:spcAft>
              <a:buClr>
                <a:srgbClr val="D4272E"/>
              </a:buClr>
              <a:buSzPts val="2600"/>
              <a:buFont typeface="Arial"/>
              <a:buNone/>
              <a:defRPr b="0" i="0" sz="2600" u="none" cap="none" strike="noStrike">
                <a:solidFill>
                  <a:schemeClr val="dk1"/>
                </a:solidFill>
                <a:latin typeface="Arial"/>
                <a:ea typeface="Arial"/>
                <a:cs typeface="Arial"/>
                <a:sym typeface="Arial"/>
              </a:defRPr>
            </a:lvl1pPr>
            <a:lvl2pPr lvl="1"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lvl="2" marR="0" rtl="0" algn="l">
              <a:spcBef>
                <a:spcPts val="440"/>
              </a:spcBef>
              <a:spcAft>
                <a:spcPts val="0"/>
              </a:spcAft>
              <a:buClr>
                <a:schemeClr val="dk1"/>
              </a:buClr>
              <a:buSzPts val="2200"/>
              <a:buFont typeface="Arial"/>
              <a:buChar char="•"/>
              <a:defRPr b="0" i="0" sz="22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lvl="4"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lvl="5"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Layout">
  <p:cSld name="Title and Content Layout">
    <p:spTree>
      <p:nvGrpSpPr>
        <p:cNvPr id="20" name="Shape 20"/>
        <p:cNvGrpSpPr/>
        <p:nvPr/>
      </p:nvGrpSpPr>
      <p:grpSpPr>
        <a:xfrm>
          <a:off x="0" y="0"/>
          <a:ext cx="0" cy="0"/>
          <a:chOff x="0" y="0"/>
          <a:chExt cx="0" cy="0"/>
        </a:xfrm>
      </p:grpSpPr>
      <p:sp>
        <p:nvSpPr>
          <p:cNvPr id="21" name="Google Shape;21;p3"/>
          <p:cNvSpPr txBox="1"/>
          <p:nvPr>
            <p:ph idx="1" type="body"/>
          </p:nvPr>
        </p:nvSpPr>
        <p:spPr>
          <a:xfrm>
            <a:off x="485421" y="990600"/>
            <a:ext cx="8218311" cy="5184422"/>
          </a:xfrm>
          <a:prstGeom prst="rect">
            <a:avLst/>
          </a:prstGeom>
          <a:noFill/>
          <a:ln>
            <a:noFill/>
          </a:ln>
        </p:spPr>
        <p:txBody>
          <a:bodyPr anchorCtr="0" anchor="t" bIns="0" lIns="0" spcFirstLastPara="1" rIns="0" wrap="square" tIns="0"/>
          <a:lstStyle>
            <a:lvl1pPr indent="-355600" lvl="0" marL="457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1pPr>
            <a:lvl2pPr indent="-342900" lvl="1" marL="914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30200" lvl="2" marL="1371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2" name="Google Shape;22;p3"/>
          <p:cNvSpPr txBox="1"/>
          <p:nvPr>
            <p:ph type="title"/>
          </p:nvPr>
        </p:nvSpPr>
        <p:spPr>
          <a:xfrm>
            <a:off x="722312" y="0"/>
            <a:ext cx="6242932" cy="778933"/>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1" i="0" sz="26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2pPr>
            <a:lvl3pPr lvl="2"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3pPr>
            <a:lvl4pPr lvl="3"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4pPr>
            <a:lvl5pPr lvl="4"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5pPr>
            <a:lvl6pPr lvl="5"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6pPr>
            <a:lvl7pPr lvl="6"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7pPr>
            <a:lvl8pPr lvl="7"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8pPr>
            <a:lvl9pPr lvl="8"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Layout">
  <p:cSld name="Two Content Layout">
    <p:spTree>
      <p:nvGrpSpPr>
        <p:cNvPr id="23" name="Shape 23"/>
        <p:cNvGrpSpPr/>
        <p:nvPr/>
      </p:nvGrpSpPr>
      <p:grpSpPr>
        <a:xfrm>
          <a:off x="0" y="0"/>
          <a:ext cx="0" cy="0"/>
          <a:chOff x="0" y="0"/>
          <a:chExt cx="0" cy="0"/>
        </a:xfrm>
      </p:grpSpPr>
      <p:sp>
        <p:nvSpPr>
          <p:cNvPr id="24" name="Google Shape;24;p4"/>
          <p:cNvSpPr txBox="1"/>
          <p:nvPr>
            <p:ph type="title"/>
          </p:nvPr>
        </p:nvSpPr>
        <p:spPr>
          <a:xfrm>
            <a:off x="722312" y="0"/>
            <a:ext cx="6242932" cy="778933"/>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1" i="0" sz="26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2pPr>
            <a:lvl3pPr lvl="2"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3pPr>
            <a:lvl4pPr lvl="3"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4pPr>
            <a:lvl5pPr lvl="4"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5pPr>
            <a:lvl6pPr lvl="5"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6pPr>
            <a:lvl7pPr lvl="6"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7pPr>
            <a:lvl8pPr lvl="7"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8pPr>
            <a:lvl9pPr lvl="8"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9pPr>
          </a:lstStyle>
          <a:p/>
        </p:txBody>
      </p:sp>
      <p:sp>
        <p:nvSpPr>
          <p:cNvPr id="25" name="Google Shape;25;p4"/>
          <p:cNvSpPr txBox="1"/>
          <p:nvPr>
            <p:ph idx="1" type="body"/>
          </p:nvPr>
        </p:nvSpPr>
        <p:spPr>
          <a:xfrm>
            <a:off x="485422" y="990600"/>
            <a:ext cx="3999443" cy="5029200"/>
          </a:xfrm>
          <a:prstGeom prst="rect">
            <a:avLst/>
          </a:prstGeom>
          <a:noFill/>
          <a:ln>
            <a:noFill/>
          </a:ln>
        </p:spPr>
        <p:txBody>
          <a:bodyPr anchorCtr="0" anchor="t" bIns="0" lIns="0" spcFirstLastPara="1" rIns="0" wrap="square" tIns="0"/>
          <a:lstStyle>
            <a:lvl1pPr indent="-355600" lvl="0" marL="457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1pPr>
            <a:lvl2pPr indent="-342900" lvl="1" marL="914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30200" lvl="2" marL="1371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6" name="Google Shape;26;p4"/>
          <p:cNvSpPr txBox="1"/>
          <p:nvPr>
            <p:ph idx="2" type="body"/>
          </p:nvPr>
        </p:nvSpPr>
        <p:spPr>
          <a:xfrm>
            <a:off x="4706679" y="990600"/>
            <a:ext cx="3997054" cy="5029200"/>
          </a:xfrm>
          <a:prstGeom prst="rect">
            <a:avLst/>
          </a:prstGeom>
          <a:noFill/>
          <a:ln>
            <a:noFill/>
          </a:ln>
        </p:spPr>
        <p:txBody>
          <a:bodyPr anchorCtr="0" anchor="t" bIns="0" lIns="0" spcFirstLastPara="1" rIns="0" wrap="square" tIns="0"/>
          <a:lstStyle>
            <a:lvl1pPr indent="-355600" lvl="0" marL="457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1pPr>
            <a:lvl2pPr indent="-342900" lvl="1" marL="914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30200" lvl="2" marL="1371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Layout">
  <p:cSld name="Title Only Layout">
    <p:spTree>
      <p:nvGrpSpPr>
        <p:cNvPr id="27" name="Shape 27"/>
        <p:cNvGrpSpPr/>
        <p:nvPr/>
      </p:nvGrpSpPr>
      <p:grpSpPr>
        <a:xfrm>
          <a:off x="0" y="0"/>
          <a:ext cx="0" cy="0"/>
          <a:chOff x="0" y="0"/>
          <a:chExt cx="0" cy="0"/>
        </a:xfrm>
      </p:grpSpPr>
      <p:sp>
        <p:nvSpPr>
          <p:cNvPr id="28" name="Google Shape;28;p5"/>
          <p:cNvSpPr txBox="1"/>
          <p:nvPr>
            <p:ph type="title"/>
          </p:nvPr>
        </p:nvSpPr>
        <p:spPr>
          <a:xfrm>
            <a:off x="722312" y="0"/>
            <a:ext cx="6242932" cy="778933"/>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1" i="0" sz="26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2pPr>
            <a:lvl3pPr lvl="2"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3pPr>
            <a:lvl4pPr lvl="3"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4pPr>
            <a:lvl5pPr lvl="4"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5pPr>
            <a:lvl6pPr lvl="5"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6pPr>
            <a:lvl7pPr lvl="6"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7pPr>
            <a:lvl8pPr lvl="7"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8pPr>
            <a:lvl9pPr lvl="8"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381000" y="171450"/>
            <a:ext cx="5410200" cy="53657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1pPr>
            <a:lvl2pPr lvl="1"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2pPr>
            <a:lvl3pPr lvl="2"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3pPr>
            <a:lvl4pPr lvl="3"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4pPr>
            <a:lvl5pPr lvl="4"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5pPr>
            <a:lvl6pPr lvl="5"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6pPr>
            <a:lvl7pPr lvl="6"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7pPr>
            <a:lvl8pPr lvl="7"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8pPr>
            <a:lvl9pPr lvl="8"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9pPr>
          </a:lstStyle>
          <a:p/>
        </p:txBody>
      </p:sp>
      <p:sp>
        <p:nvSpPr>
          <p:cNvPr id="31" name="Google Shape;31;p6"/>
          <p:cNvSpPr txBox="1"/>
          <p:nvPr>
            <p:ph idx="1" type="body"/>
          </p:nvPr>
        </p:nvSpPr>
        <p:spPr>
          <a:xfrm>
            <a:off x="381000" y="1066800"/>
            <a:ext cx="4086225" cy="5149850"/>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rgbClr val="D4272E"/>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2" name="Google Shape;32;p6"/>
          <p:cNvSpPr txBox="1"/>
          <p:nvPr>
            <p:ph idx="2" type="body"/>
          </p:nvPr>
        </p:nvSpPr>
        <p:spPr>
          <a:xfrm>
            <a:off x="4619625" y="1066800"/>
            <a:ext cx="4086225" cy="5149850"/>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rgbClr val="D4272E"/>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Text, and Content" type="txAndObj">
  <p:cSld name="TEXT_AND_OBJECT">
    <p:spTree>
      <p:nvGrpSpPr>
        <p:cNvPr id="33" name="Shape 33"/>
        <p:cNvGrpSpPr/>
        <p:nvPr/>
      </p:nvGrpSpPr>
      <p:grpSpPr>
        <a:xfrm>
          <a:off x="0" y="0"/>
          <a:ext cx="0" cy="0"/>
          <a:chOff x="0" y="0"/>
          <a:chExt cx="0" cy="0"/>
        </a:xfrm>
      </p:grpSpPr>
      <p:sp>
        <p:nvSpPr>
          <p:cNvPr id="34" name="Google Shape;34;p7"/>
          <p:cNvSpPr txBox="1"/>
          <p:nvPr>
            <p:ph type="title"/>
          </p:nvPr>
        </p:nvSpPr>
        <p:spPr>
          <a:xfrm>
            <a:off x="381000" y="171450"/>
            <a:ext cx="5410200" cy="53657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1pPr>
            <a:lvl2pPr lvl="1"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2pPr>
            <a:lvl3pPr lvl="2"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3pPr>
            <a:lvl4pPr lvl="3"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4pPr>
            <a:lvl5pPr lvl="4"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5pPr>
            <a:lvl6pPr lvl="5"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6pPr>
            <a:lvl7pPr lvl="6"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7pPr>
            <a:lvl8pPr lvl="7"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8pPr>
            <a:lvl9pPr lvl="8" marR="0" rtl="0" algn="l">
              <a:spcBef>
                <a:spcPts val="0"/>
              </a:spcBef>
              <a:spcAft>
                <a:spcPts val="0"/>
              </a:spcAft>
              <a:buSzPts val="1400"/>
              <a:buNone/>
              <a:defRPr b="0" i="1" sz="2600" u="none" cap="none" strike="noStrike">
                <a:solidFill>
                  <a:schemeClr val="dk1"/>
                </a:solidFill>
                <a:latin typeface="Arial Black"/>
                <a:ea typeface="Arial Black"/>
                <a:cs typeface="Arial Black"/>
                <a:sym typeface="Arial Black"/>
              </a:defRPr>
            </a:lvl9pPr>
          </a:lstStyle>
          <a:p/>
        </p:txBody>
      </p:sp>
      <p:sp>
        <p:nvSpPr>
          <p:cNvPr id="35" name="Google Shape;35;p7"/>
          <p:cNvSpPr txBox="1"/>
          <p:nvPr>
            <p:ph idx="1" type="body"/>
          </p:nvPr>
        </p:nvSpPr>
        <p:spPr>
          <a:xfrm>
            <a:off x="381000" y="1066800"/>
            <a:ext cx="4086225" cy="5149850"/>
          </a:xfrm>
          <a:prstGeom prst="rect">
            <a:avLst/>
          </a:prstGeom>
          <a:noFill/>
          <a:ln>
            <a:noFill/>
          </a:ln>
        </p:spPr>
        <p:txBody>
          <a:bodyPr anchorCtr="0" anchor="t" bIns="45700" lIns="91425" spcFirstLastPara="1" rIns="91425" wrap="square" tIns="45700"/>
          <a:lstStyle>
            <a:lvl1pPr indent="-393700" lvl="0" marL="457200" marR="0" rtl="0" algn="l">
              <a:spcBef>
                <a:spcPts val="520"/>
              </a:spcBef>
              <a:spcAft>
                <a:spcPts val="0"/>
              </a:spcAft>
              <a:buClr>
                <a:srgbClr val="D4272E"/>
              </a:buClr>
              <a:buSzPts val="2600"/>
              <a:buFont typeface="Arial"/>
              <a:buChar char="•"/>
              <a:defRPr b="0" i="0" sz="26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68300" lvl="2" marL="1371600" marR="0" rtl="0" algn="l">
              <a:spcBef>
                <a:spcPts val="440"/>
              </a:spcBef>
              <a:spcAft>
                <a:spcPts val="0"/>
              </a:spcAft>
              <a:buClr>
                <a:schemeClr val="dk1"/>
              </a:buClr>
              <a:buSzPts val="2200"/>
              <a:buFont typeface="Arial"/>
              <a:buChar char="•"/>
              <a:defRPr b="0" i="0" sz="22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6" name="Google Shape;36;p7"/>
          <p:cNvSpPr txBox="1"/>
          <p:nvPr>
            <p:ph idx="2" type="body"/>
          </p:nvPr>
        </p:nvSpPr>
        <p:spPr>
          <a:xfrm>
            <a:off x="4619625" y="1066800"/>
            <a:ext cx="4086225" cy="5149850"/>
          </a:xfrm>
          <a:prstGeom prst="rect">
            <a:avLst/>
          </a:prstGeom>
          <a:noFill/>
          <a:ln>
            <a:noFill/>
          </a:ln>
        </p:spPr>
        <p:txBody>
          <a:bodyPr anchorCtr="0" anchor="t" bIns="45700" lIns="91425" spcFirstLastPara="1" rIns="91425" wrap="square" tIns="45700"/>
          <a:lstStyle>
            <a:lvl1pPr indent="-393700" lvl="0" marL="457200" marR="0" rtl="0" algn="l">
              <a:spcBef>
                <a:spcPts val="520"/>
              </a:spcBef>
              <a:spcAft>
                <a:spcPts val="0"/>
              </a:spcAft>
              <a:buClr>
                <a:srgbClr val="D4272E"/>
              </a:buClr>
              <a:buSzPts val="2600"/>
              <a:buFont typeface="Arial"/>
              <a:buChar char="•"/>
              <a:defRPr b="0" i="0" sz="26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68300" lvl="2" marL="1371600" marR="0" rtl="0" algn="l">
              <a:spcBef>
                <a:spcPts val="440"/>
              </a:spcBef>
              <a:spcAft>
                <a:spcPts val="0"/>
              </a:spcAft>
              <a:buClr>
                <a:schemeClr val="dk1"/>
              </a:buClr>
              <a:buSzPts val="2200"/>
              <a:buFont typeface="Arial"/>
              <a:buChar char="•"/>
              <a:defRPr b="0" i="0" sz="22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11" Type="http://schemas.openxmlformats.org/officeDocument/2006/relationships/theme" Target="../theme/theme1.xml"/><Relationship Id="rId10" Type="http://schemas.openxmlformats.org/officeDocument/2006/relationships/slideLayout" Target="../slideLayouts/slideLayout6.xml"/><Relationship Id="rId9" Type="http://schemas.openxmlformats.org/officeDocument/2006/relationships/slideLayout" Target="../slideLayouts/slideLayout5.xml"/><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nvSpPr>
        <p:spPr>
          <a:xfrm>
            <a:off x="8448675" y="6503988"/>
            <a:ext cx="666750" cy="266700"/>
          </a:xfrm>
          <a:prstGeom prst="rect">
            <a:avLst/>
          </a:prstGeom>
          <a:noFill/>
          <a:ln>
            <a:noFill/>
          </a:ln>
        </p:spPr>
        <p:txBody>
          <a:bodyPr anchorCtr="0" anchor="ctr" bIns="46025" lIns="92075" spcFirstLastPara="1" rIns="92075" wrap="square" tIns="46025">
            <a:noAutofit/>
          </a:bodyPr>
          <a:lstStyle/>
          <a:p>
            <a:pPr indent="0" lvl="0" marL="0" marR="0" rtl="0" algn="l">
              <a:spcBef>
                <a:spcPts val="0"/>
              </a:spcBef>
              <a:spcAft>
                <a:spcPts val="0"/>
              </a:spcAft>
              <a:buNone/>
            </a:pPr>
            <a:r>
              <a:rPr b="1" i="0" lang="en-US" sz="900" u="none" cap="none" strike="noStrike">
                <a:solidFill>
                  <a:schemeClr val="dk1"/>
                </a:solidFill>
                <a:latin typeface="Arial"/>
                <a:ea typeface="Arial"/>
                <a:cs typeface="Arial"/>
                <a:sym typeface="Arial"/>
              </a:rPr>
              <a:t>|</a:t>
            </a:r>
            <a:r>
              <a:rPr b="0" i="0" lang="en-US" sz="800" u="none" cap="none" strike="noStrike">
                <a:solidFill>
                  <a:schemeClr val="dk1"/>
                </a:solidFill>
                <a:latin typeface="Arial"/>
                <a:ea typeface="Arial"/>
                <a:cs typeface="Arial"/>
                <a:sym typeface="Arial"/>
              </a:rPr>
              <a:t> </a:t>
            </a:r>
            <a:fld id="{00000000-1234-1234-1234-123412341234}" type="slidenum">
              <a:rPr b="0" i="0" lang="en-US" sz="800" u="none" cap="none" strike="noStrike">
                <a:solidFill>
                  <a:schemeClr val="dk1"/>
                </a:solidFill>
                <a:latin typeface="Arial"/>
                <a:ea typeface="Arial"/>
                <a:cs typeface="Arial"/>
                <a:sym typeface="Arial"/>
              </a:rPr>
              <a:t>‹#›</a:t>
            </a:fld>
            <a:endParaRPr b="0" i="0" sz="800" u="none" cap="none" strike="noStrike">
              <a:solidFill>
                <a:schemeClr val="dk1"/>
              </a:solidFill>
              <a:latin typeface="Arial"/>
              <a:ea typeface="Arial"/>
              <a:cs typeface="Arial"/>
              <a:sym typeface="Arial"/>
            </a:endParaRPr>
          </a:p>
        </p:txBody>
      </p:sp>
      <p:pic>
        <p:nvPicPr>
          <p:cNvPr descr="Harris_wR_2color.png" id="11" name="Google Shape;11;p1"/>
          <p:cNvPicPr preferRelativeResize="0"/>
          <p:nvPr/>
        </p:nvPicPr>
        <p:blipFill rotWithShape="1">
          <a:blip r:embed="rId1">
            <a:alphaModFix/>
          </a:blip>
          <a:srcRect b="0" l="0" r="0" t="0"/>
          <a:stretch/>
        </p:blipFill>
        <p:spPr>
          <a:xfrm>
            <a:off x="7185377" y="295275"/>
            <a:ext cx="1519627" cy="397416"/>
          </a:xfrm>
          <a:prstGeom prst="rect">
            <a:avLst/>
          </a:prstGeom>
          <a:noFill/>
          <a:ln>
            <a:noFill/>
          </a:ln>
        </p:spPr>
      </p:pic>
      <p:sp>
        <p:nvSpPr>
          <p:cNvPr id="12" name="Google Shape;12;p1"/>
          <p:cNvSpPr/>
          <p:nvPr/>
        </p:nvSpPr>
        <p:spPr>
          <a:xfrm>
            <a:off x="-5024" y="6335486"/>
            <a:ext cx="2803490" cy="527538"/>
          </a:xfrm>
          <a:custGeom>
            <a:rect b="b" l="l" r="r" t="t"/>
            <a:pathLst>
              <a:path extrusionOk="0" h="527538" w="2803490">
                <a:moveTo>
                  <a:pt x="2617595" y="0"/>
                </a:moveTo>
                <a:lnTo>
                  <a:pt x="2803490" y="527538"/>
                </a:lnTo>
                <a:lnTo>
                  <a:pt x="5024" y="527538"/>
                </a:lnTo>
                <a:cubicBezTo>
                  <a:pt x="3349" y="351692"/>
                  <a:pt x="1675" y="175846"/>
                  <a:pt x="0" y="0"/>
                </a:cubicBezTo>
                <a:lnTo>
                  <a:pt x="2617595" y="0"/>
                </a:lnTo>
                <a:close/>
              </a:path>
            </a:pathLst>
          </a:custGeom>
          <a:blipFill rotWithShape="1">
            <a:blip r:embed="rId2">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3" name="Google Shape;13;p1"/>
          <p:cNvSpPr txBox="1"/>
          <p:nvPr/>
        </p:nvSpPr>
        <p:spPr>
          <a:xfrm>
            <a:off x="4717084" y="6516625"/>
            <a:ext cx="2826716" cy="25054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900"/>
              <a:buFont typeface="Arial"/>
              <a:buNone/>
            </a:pPr>
            <a:r>
              <a:rPr b="1" i="0" lang="en-US" sz="900" u="none" cap="none" strike="noStrike">
                <a:solidFill>
                  <a:schemeClr val="dk1"/>
                </a:solidFill>
                <a:latin typeface="Arial"/>
                <a:ea typeface="Arial"/>
                <a:cs typeface="Arial"/>
                <a:sym typeface="Arial"/>
              </a:rPr>
              <a:t>Program Name SDR</a:t>
            </a:r>
            <a:endParaRPr b="1" i="0" sz="900" u="none" cap="none" strike="noStrike">
              <a:solidFill>
                <a:schemeClr val="dk1"/>
              </a:solidFill>
              <a:latin typeface="Arial"/>
              <a:ea typeface="Arial"/>
              <a:cs typeface="Arial"/>
              <a:sym typeface="Arial"/>
            </a:endParaRPr>
          </a:p>
        </p:txBody>
      </p:sp>
      <p:sp>
        <p:nvSpPr>
          <p:cNvPr id="14" name="Google Shape;14;p1"/>
          <p:cNvSpPr/>
          <p:nvPr/>
        </p:nvSpPr>
        <p:spPr>
          <a:xfrm>
            <a:off x="4572000" y="6526481"/>
            <a:ext cx="216726" cy="2308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chemeClr val="dk1"/>
                </a:solidFill>
                <a:latin typeface="Arial"/>
                <a:ea typeface="Arial"/>
                <a:cs typeface="Arial"/>
                <a:sym typeface="Arial"/>
              </a:rPr>
              <a:t>|</a:t>
            </a:r>
            <a:endParaRPr b="1" i="0" sz="900" u="none" cap="none" strike="noStrike">
              <a:solidFill>
                <a:schemeClr val="dk1"/>
              </a:solidFill>
              <a:latin typeface="Arial"/>
              <a:ea typeface="Arial"/>
              <a:cs typeface="Arial"/>
              <a:sym typeface="Arial"/>
            </a:endParaRPr>
          </a:p>
        </p:txBody>
      </p:sp>
      <p:pic>
        <p:nvPicPr>
          <p:cNvPr descr="red_line.png" id="15" name="Google Shape;15;p1"/>
          <p:cNvPicPr preferRelativeResize="0"/>
          <p:nvPr/>
        </p:nvPicPr>
        <p:blipFill rotWithShape="1">
          <a:blip r:embed="rId3">
            <a:alphaModFix/>
          </a:blip>
          <a:srcRect b="0" l="0" r="0" t="0"/>
          <a:stretch/>
        </p:blipFill>
        <p:spPr>
          <a:xfrm>
            <a:off x="0" y="770915"/>
            <a:ext cx="9144000" cy="36503"/>
          </a:xfrm>
          <a:prstGeom prst="rect">
            <a:avLst/>
          </a:prstGeom>
          <a:noFill/>
          <a:ln>
            <a:noFill/>
          </a:ln>
        </p:spPr>
      </p:pic>
      <p:sp>
        <p:nvSpPr>
          <p:cNvPr id="16" name="Google Shape;16;p1"/>
          <p:cNvSpPr/>
          <p:nvPr/>
        </p:nvSpPr>
        <p:spPr>
          <a:xfrm>
            <a:off x="-7675" y="-1"/>
            <a:ext cx="702365" cy="803719"/>
          </a:xfrm>
          <a:custGeom>
            <a:rect b="b" l="l" r="r" t="t"/>
            <a:pathLst>
              <a:path extrusionOk="0" h="803719" w="702365">
                <a:moveTo>
                  <a:pt x="380178" y="0"/>
                </a:moveTo>
                <a:lnTo>
                  <a:pt x="702365" y="803719"/>
                </a:lnTo>
                <a:lnTo>
                  <a:pt x="2651" y="796404"/>
                </a:lnTo>
                <a:cubicBezTo>
                  <a:pt x="5302" y="528498"/>
                  <a:pt x="0" y="267907"/>
                  <a:pt x="2651" y="1"/>
                </a:cubicBezTo>
                <a:lnTo>
                  <a:pt x="380178" y="0"/>
                </a:lnTo>
                <a:close/>
              </a:path>
            </a:pathLst>
          </a:cu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t/>
            </a:r>
            <a:endParaRPr b="0" i="0" sz="24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8" r:id="rId5"/>
    <p:sldLayoutId id="2147483649" r:id="rId6"/>
    <p:sldLayoutId id="2147483650" r:id="rId7"/>
    <p:sldLayoutId id="2147483651" r:id="rId8"/>
    <p:sldLayoutId id="2147483652" r:id="rId9"/>
    <p:sldLayoutId id="2147483653"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 name="Shape 41"/>
        <p:cNvGrpSpPr/>
        <p:nvPr/>
      </p:nvGrpSpPr>
      <p:grpSpPr>
        <a:xfrm>
          <a:off x="0" y="0"/>
          <a:ext cx="0" cy="0"/>
          <a:chOff x="0" y="0"/>
          <a:chExt cx="0" cy="0"/>
        </a:xfrm>
      </p:grpSpPr>
      <p:sp>
        <p:nvSpPr>
          <p:cNvPr id="42" name="Google Shape;42;p8"/>
          <p:cNvSpPr txBox="1"/>
          <p:nvPr>
            <p:ph type="ctrTitle"/>
          </p:nvPr>
        </p:nvSpPr>
        <p:spPr>
          <a:xfrm>
            <a:off x="685800" y="1291050"/>
            <a:ext cx="7772400" cy="2137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i="1" lang="en-US" sz="3900" u="none" cap="none" strike="noStrike">
                <a:solidFill>
                  <a:schemeClr val="dk1"/>
                </a:solidFill>
              </a:rPr>
              <a:t>NavX: </a:t>
            </a:r>
            <a:endParaRPr sz="3900"/>
          </a:p>
          <a:p>
            <a:pPr indent="0" lvl="0" marL="0" marR="0" rtl="0" algn="ctr">
              <a:spcBef>
                <a:spcPts val="0"/>
              </a:spcBef>
              <a:spcAft>
                <a:spcPts val="0"/>
              </a:spcAft>
              <a:buNone/>
            </a:pPr>
            <a:r>
              <a:rPr lang="en-US" sz="3900"/>
              <a:t>Joint Preliminary/System Design Review</a:t>
            </a:r>
            <a:r>
              <a:rPr b="0" i="1" lang="en-US" sz="3900" u="none" cap="none" strike="noStrike">
                <a:solidFill>
                  <a:schemeClr val="dk1"/>
                </a:solidFill>
                <a:latin typeface="Arial Black"/>
                <a:ea typeface="Arial Black"/>
                <a:cs typeface="Arial Black"/>
                <a:sym typeface="Arial Black"/>
              </a:rPr>
              <a:t> </a:t>
            </a:r>
            <a:endParaRPr/>
          </a:p>
        </p:txBody>
      </p:sp>
      <p:sp>
        <p:nvSpPr>
          <p:cNvPr id="43" name="Google Shape;43;p8"/>
          <p:cNvSpPr txBox="1"/>
          <p:nvPr>
            <p:ph idx="1" type="subTitle"/>
          </p:nvPr>
        </p:nvSpPr>
        <p:spPr>
          <a:xfrm>
            <a:off x="1371600" y="3429000"/>
            <a:ext cx="6400800" cy="22860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D4272E"/>
              </a:buClr>
              <a:buSzPts val="2200"/>
              <a:buFont typeface="Arial"/>
              <a:buNone/>
            </a:pPr>
            <a:r>
              <a:rPr b="0" i="0" lang="en-US" sz="2200" u="none" cap="none" strike="noStrike">
                <a:solidFill>
                  <a:schemeClr val="dk1"/>
                </a:solidFill>
                <a:latin typeface="Arial"/>
                <a:ea typeface="Arial"/>
                <a:cs typeface="Arial"/>
                <a:sym typeface="Arial"/>
              </a:rPr>
              <a:t>Team:</a:t>
            </a:r>
            <a:endParaRPr/>
          </a:p>
          <a:p>
            <a:pPr indent="0" lvl="0" marL="0" marR="0" rtl="0" algn="ctr">
              <a:lnSpc>
                <a:spcPct val="90000"/>
              </a:lnSpc>
              <a:spcBef>
                <a:spcPts val="440"/>
              </a:spcBef>
              <a:spcAft>
                <a:spcPts val="0"/>
              </a:spcAft>
              <a:buClr>
                <a:srgbClr val="D4272E"/>
              </a:buClr>
              <a:buSzPts val="2200"/>
              <a:buFont typeface="Arial"/>
              <a:buNone/>
            </a:pPr>
            <a:r>
              <a:rPr b="0" i="0" lang="en-US" sz="2200" u="none" cap="none" strike="noStrike">
                <a:solidFill>
                  <a:schemeClr val="dk1"/>
                </a:solidFill>
                <a:latin typeface="Arial"/>
                <a:ea typeface="Arial"/>
                <a:cs typeface="Arial"/>
                <a:sym typeface="Arial"/>
              </a:rPr>
              <a:t>Alvin O’Garro</a:t>
            </a:r>
            <a:endParaRPr b="0" i="0" sz="2200" u="none" cap="none" strike="noStrike">
              <a:solidFill>
                <a:schemeClr val="dk1"/>
              </a:solidFill>
              <a:latin typeface="Arial"/>
              <a:ea typeface="Arial"/>
              <a:cs typeface="Arial"/>
              <a:sym typeface="Arial"/>
            </a:endParaRPr>
          </a:p>
          <a:p>
            <a:pPr indent="0" lvl="0" marL="0" marR="0" rtl="0" algn="ctr">
              <a:lnSpc>
                <a:spcPct val="90000"/>
              </a:lnSpc>
              <a:spcBef>
                <a:spcPts val="440"/>
              </a:spcBef>
              <a:spcAft>
                <a:spcPts val="0"/>
              </a:spcAft>
              <a:buClr>
                <a:srgbClr val="D4272E"/>
              </a:buClr>
              <a:buSzPts val="2200"/>
              <a:buFont typeface="Arial"/>
              <a:buNone/>
            </a:pPr>
            <a:r>
              <a:rPr b="0" i="0" lang="en-US" sz="2200" u="none" cap="none" strike="noStrike">
                <a:solidFill>
                  <a:schemeClr val="dk1"/>
                </a:solidFill>
                <a:latin typeface="Arial"/>
                <a:ea typeface="Arial"/>
                <a:cs typeface="Arial"/>
                <a:sym typeface="Arial"/>
              </a:rPr>
              <a:t>Jacob Jeong</a:t>
            </a:r>
            <a:endParaRPr b="0" i="0" sz="2200" u="none" cap="none" strike="noStrike">
              <a:solidFill>
                <a:schemeClr val="dk1"/>
              </a:solidFill>
              <a:latin typeface="Arial"/>
              <a:ea typeface="Arial"/>
              <a:cs typeface="Arial"/>
              <a:sym typeface="Arial"/>
            </a:endParaRPr>
          </a:p>
          <a:p>
            <a:pPr indent="0" lvl="0" marL="0" marR="0" rtl="0" algn="ctr">
              <a:lnSpc>
                <a:spcPct val="90000"/>
              </a:lnSpc>
              <a:spcBef>
                <a:spcPts val="440"/>
              </a:spcBef>
              <a:spcAft>
                <a:spcPts val="0"/>
              </a:spcAft>
              <a:buClr>
                <a:srgbClr val="D4272E"/>
              </a:buClr>
              <a:buSzPts val="2200"/>
              <a:buFont typeface="Arial"/>
              <a:buNone/>
            </a:pPr>
            <a:r>
              <a:rPr b="0" i="0" lang="en-US" sz="2200" u="none" cap="none" strike="noStrike">
                <a:solidFill>
                  <a:schemeClr val="dk1"/>
                </a:solidFill>
                <a:latin typeface="Arial"/>
                <a:ea typeface="Arial"/>
                <a:cs typeface="Arial"/>
                <a:sym typeface="Arial"/>
              </a:rPr>
              <a:t>Antony Samuel</a:t>
            </a:r>
            <a:endParaRPr/>
          </a:p>
          <a:p>
            <a:pPr indent="0" lvl="0" marL="0" marR="0" rtl="0" algn="ctr">
              <a:lnSpc>
                <a:spcPct val="90000"/>
              </a:lnSpc>
              <a:spcBef>
                <a:spcPts val="440"/>
              </a:spcBef>
              <a:spcAft>
                <a:spcPts val="0"/>
              </a:spcAft>
              <a:buClr>
                <a:srgbClr val="D4272E"/>
              </a:buClr>
              <a:buSzPts val="2200"/>
              <a:buFont typeface="Arial"/>
              <a:buNone/>
            </a:pPr>
            <a:r>
              <a:rPr b="0" i="0" lang="en-US" sz="2200" u="none" cap="none" strike="noStrike">
                <a:solidFill>
                  <a:schemeClr val="dk1"/>
                </a:solidFill>
                <a:latin typeface="Arial"/>
                <a:ea typeface="Arial"/>
                <a:cs typeface="Arial"/>
                <a:sym typeface="Arial"/>
              </a:rPr>
              <a:t>Kartik Sastry</a:t>
            </a:r>
            <a:endParaRPr b="0" i="0" sz="2200" u="none" cap="none" strike="noStrike">
              <a:solidFill>
                <a:schemeClr val="dk1"/>
              </a:solidFill>
              <a:latin typeface="Arial"/>
              <a:ea typeface="Arial"/>
              <a:cs typeface="Arial"/>
              <a:sym typeface="Arial"/>
            </a:endParaRPr>
          </a:p>
        </p:txBody>
      </p:sp>
      <p:sp>
        <p:nvSpPr>
          <p:cNvPr id="44" name="Google Shape;44;p8"/>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17"/>
          <p:cNvSpPr txBox="1"/>
          <p:nvPr>
            <p:ph idx="1" type="body"/>
          </p:nvPr>
        </p:nvSpPr>
        <p:spPr>
          <a:xfrm>
            <a:off x="485421" y="990600"/>
            <a:ext cx="8218311" cy="5184422"/>
          </a:xfrm>
          <a:prstGeom prst="rect">
            <a:avLst/>
          </a:prstGeom>
          <a:noFill/>
          <a:ln>
            <a:noFill/>
          </a:ln>
        </p:spPr>
        <p:txBody>
          <a:bodyPr anchorCtr="0" anchor="t" bIns="0" lIns="0" spcFirstLastPara="1" rIns="0" wrap="square" tIns="0">
            <a:noAutofit/>
          </a:bodyPr>
          <a:lstStyle/>
          <a:p>
            <a:pPr indent="-342900" lvl="0" marL="457200" rtl="0" algn="l">
              <a:lnSpc>
                <a:spcPct val="115000"/>
              </a:lnSpc>
              <a:spcBef>
                <a:spcPts val="400"/>
              </a:spcBef>
              <a:spcAft>
                <a:spcPts val="0"/>
              </a:spcAft>
              <a:buSzPts val="1800"/>
              <a:buChar char="●"/>
            </a:pPr>
            <a:r>
              <a:rPr b="1" lang="en-US" sz="1800"/>
              <a:t>“How good is the path?”</a:t>
            </a:r>
            <a:endParaRPr sz="1800"/>
          </a:p>
          <a:p>
            <a:pPr indent="-342900" lvl="1" marL="914400" rtl="0" algn="l">
              <a:lnSpc>
                <a:spcPct val="115000"/>
              </a:lnSpc>
              <a:spcBef>
                <a:spcPts val="0"/>
              </a:spcBef>
              <a:spcAft>
                <a:spcPts val="0"/>
              </a:spcAft>
              <a:buSzPts val="1800"/>
              <a:buChar char="○"/>
            </a:pPr>
            <a:r>
              <a:rPr lang="en-US"/>
              <a:t>The project shall c</a:t>
            </a:r>
            <a:r>
              <a:rPr lang="en-US" sz="1800"/>
              <a:t>haracterize the ‘deviation’ of our path from an ideal or reference path</a:t>
            </a:r>
            <a:endParaRPr sz="1800"/>
          </a:p>
          <a:p>
            <a:pPr indent="-342900" lvl="0" marL="457200" rtl="0" algn="l">
              <a:lnSpc>
                <a:spcPct val="115000"/>
              </a:lnSpc>
              <a:spcBef>
                <a:spcPts val="0"/>
              </a:spcBef>
              <a:spcAft>
                <a:spcPts val="0"/>
              </a:spcAft>
              <a:buSzPts val="1800"/>
              <a:buChar char="●"/>
            </a:pPr>
            <a:r>
              <a:rPr b="1" lang="en-US" sz="1800"/>
              <a:t>“How long does it take to compute?”</a:t>
            </a:r>
            <a:endParaRPr sz="1800"/>
          </a:p>
          <a:p>
            <a:pPr indent="-342900" lvl="1" marL="914400" rtl="0" algn="l">
              <a:lnSpc>
                <a:spcPct val="115000"/>
              </a:lnSpc>
              <a:spcBef>
                <a:spcPts val="0"/>
              </a:spcBef>
              <a:spcAft>
                <a:spcPts val="0"/>
              </a:spcAft>
              <a:buSzPts val="1800"/>
              <a:buChar char="○"/>
            </a:pPr>
            <a:r>
              <a:rPr i="1" lang="en-US"/>
              <a:t>Note: </a:t>
            </a:r>
            <a:r>
              <a:rPr i="1" lang="en-US" sz="1800"/>
              <a:t>Important if runtime becomes critical</a:t>
            </a:r>
            <a:endParaRPr i="1"/>
          </a:p>
          <a:p>
            <a:pPr indent="-342900" lvl="0" marL="457200" rtl="0" algn="l">
              <a:lnSpc>
                <a:spcPct val="115000"/>
              </a:lnSpc>
              <a:spcBef>
                <a:spcPts val="0"/>
              </a:spcBef>
              <a:spcAft>
                <a:spcPts val="0"/>
              </a:spcAft>
              <a:buSzPts val="1800"/>
              <a:buChar char="●"/>
            </a:pPr>
            <a:r>
              <a:rPr b="1" lang="en-US" sz="1800"/>
              <a:t>Subsystem validation depicted below:</a:t>
            </a:r>
            <a:endParaRPr b="1" sz="1800"/>
          </a:p>
          <a:p>
            <a:pPr indent="0" lvl="0" marL="0" rtl="0" algn="l">
              <a:lnSpc>
                <a:spcPct val="115000"/>
              </a:lnSpc>
              <a:spcBef>
                <a:spcPts val="400"/>
              </a:spcBef>
              <a:spcAft>
                <a:spcPts val="0"/>
              </a:spcAft>
              <a:buClr>
                <a:schemeClr val="dk1"/>
              </a:buClr>
              <a:buSzPts val="1100"/>
              <a:buFont typeface="Arial"/>
              <a:buNone/>
            </a:pPr>
            <a:r>
              <a:t/>
            </a:r>
            <a:endParaRPr sz="1600"/>
          </a:p>
          <a:p>
            <a:pPr indent="0" lvl="0" marL="0" marR="0" rtl="0" algn="l">
              <a:lnSpc>
                <a:spcPct val="100000"/>
              </a:lnSpc>
              <a:spcBef>
                <a:spcPts val="0"/>
              </a:spcBef>
              <a:spcAft>
                <a:spcPts val="0"/>
              </a:spcAft>
              <a:buNone/>
            </a:pPr>
            <a:r>
              <a:t/>
            </a:r>
            <a:endParaRPr/>
          </a:p>
        </p:txBody>
      </p:sp>
      <p:sp>
        <p:nvSpPr>
          <p:cNvPr id="147" name="Google Shape;147;p17"/>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Performance Metrics</a:t>
            </a:r>
            <a:r>
              <a:rPr lang="en-US"/>
              <a:t> and Analysis</a:t>
            </a:r>
            <a:endParaRPr/>
          </a:p>
        </p:txBody>
      </p:sp>
      <p:pic>
        <p:nvPicPr>
          <p:cNvPr id="148" name="Google Shape;148;p17"/>
          <p:cNvPicPr preferRelativeResize="0"/>
          <p:nvPr/>
        </p:nvPicPr>
        <p:blipFill>
          <a:blip r:embed="rId3">
            <a:alphaModFix/>
          </a:blip>
          <a:stretch>
            <a:fillRect/>
          </a:stretch>
        </p:blipFill>
        <p:spPr>
          <a:xfrm>
            <a:off x="722300" y="2971900"/>
            <a:ext cx="7291900" cy="3203125"/>
          </a:xfrm>
          <a:prstGeom prst="rect">
            <a:avLst/>
          </a:prstGeom>
          <a:noFill/>
          <a:ln>
            <a:noFill/>
          </a:ln>
        </p:spPr>
      </p:pic>
      <p:sp>
        <p:nvSpPr>
          <p:cNvPr id="149" name="Google Shape;149;p17"/>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p18"/>
          <p:cNvSpPr txBox="1"/>
          <p:nvPr>
            <p:ph idx="1" type="body"/>
          </p:nvPr>
        </p:nvSpPr>
        <p:spPr>
          <a:xfrm>
            <a:off x="485421" y="990600"/>
            <a:ext cx="8218200" cy="5184300"/>
          </a:xfrm>
          <a:prstGeom prst="rect">
            <a:avLst/>
          </a:prstGeom>
          <a:noFill/>
          <a:ln>
            <a:noFill/>
          </a:ln>
        </p:spPr>
        <p:txBody>
          <a:bodyPr anchorCtr="0" anchor="t" bIns="0" lIns="0" spcFirstLastPara="1" rIns="0" wrap="square" tIns="0">
            <a:noAutofit/>
          </a:bodyPr>
          <a:lstStyle/>
          <a:p>
            <a:pPr indent="-342900" lvl="0" marL="457200" marR="0" rtl="0" algn="l">
              <a:spcBef>
                <a:spcPts val="0"/>
              </a:spcBef>
              <a:spcAft>
                <a:spcPts val="0"/>
              </a:spcAft>
              <a:buClr>
                <a:schemeClr val="dk1"/>
              </a:buClr>
              <a:buSzPts val="1800"/>
              <a:buChar char="●"/>
            </a:pPr>
            <a:r>
              <a:rPr b="1" i="0" lang="en-US" sz="1800" u="none" cap="none" strike="noStrike">
                <a:solidFill>
                  <a:schemeClr val="dk1"/>
                </a:solidFill>
              </a:rPr>
              <a:t>Significant Tradeoffs</a:t>
            </a:r>
            <a:r>
              <a:rPr b="1" i="0" lang="en-US" sz="1800" u="none" cap="none" strike="noStrike">
                <a:solidFill>
                  <a:schemeClr val="dk1"/>
                </a:solidFill>
              </a:rPr>
              <a:t> </a:t>
            </a:r>
            <a:endParaRPr b="1" sz="1800"/>
          </a:p>
          <a:p>
            <a:pPr indent="-342900" lvl="1" marL="914400" marR="0" rtl="0" algn="l">
              <a:lnSpc>
                <a:spcPct val="115000"/>
              </a:lnSpc>
              <a:spcBef>
                <a:spcPts val="1000"/>
              </a:spcBef>
              <a:spcAft>
                <a:spcPts val="0"/>
              </a:spcAft>
              <a:buClr>
                <a:schemeClr val="dk1"/>
              </a:buClr>
              <a:buSzPts val="1800"/>
              <a:buFont typeface="Arial"/>
              <a:buChar char="○"/>
            </a:pPr>
            <a:r>
              <a:rPr lang="en-US"/>
              <a:t>Spatial density of data vs computation resources. </a:t>
            </a:r>
            <a:endParaRPr/>
          </a:p>
          <a:p>
            <a:pPr indent="-342900" lvl="2" marL="1371600" marR="0" rtl="0" algn="l">
              <a:lnSpc>
                <a:spcPct val="115000"/>
              </a:lnSpc>
              <a:spcBef>
                <a:spcPts val="1000"/>
              </a:spcBef>
              <a:spcAft>
                <a:spcPts val="0"/>
              </a:spcAft>
              <a:buSzPts val="1800"/>
              <a:buChar char="■"/>
            </a:pPr>
            <a:r>
              <a:rPr lang="en-US" sz="1800"/>
              <a:t>Higher spatial density allows finer path control and better terrain representation, but requires a more memory intensive graph.</a:t>
            </a:r>
            <a:endParaRPr sz="1800"/>
          </a:p>
          <a:p>
            <a:pPr indent="-342900" lvl="1" marL="914400" marR="0" rtl="0" algn="l">
              <a:lnSpc>
                <a:spcPct val="115000"/>
              </a:lnSpc>
              <a:spcBef>
                <a:spcPts val="1000"/>
              </a:spcBef>
              <a:spcAft>
                <a:spcPts val="0"/>
              </a:spcAft>
              <a:buSzPts val="1800"/>
              <a:buChar char="○"/>
            </a:pPr>
            <a:r>
              <a:rPr lang="en-US"/>
              <a:t>Path optimality vs computation time.</a:t>
            </a:r>
            <a:endParaRPr/>
          </a:p>
          <a:p>
            <a:pPr indent="-342900" lvl="2" marL="1371600" marR="0" rtl="0" algn="l">
              <a:lnSpc>
                <a:spcPct val="115000"/>
              </a:lnSpc>
              <a:spcBef>
                <a:spcPts val="1000"/>
              </a:spcBef>
              <a:spcAft>
                <a:spcPts val="1000"/>
              </a:spcAft>
              <a:buSzPts val="1800"/>
              <a:buChar char="■"/>
            </a:pPr>
            <a:r>
              <a:rPr lang="en-US" sz="1800"/>
              <a:t>More accurate paths can be generated, but at the expense of computation time.</a:t>
            </a:r>
            <a:endParaRPr sz="1800"/>
          </a:p>
        </p:txBody>
      </p:sp>
      <p:sp>
        <p:nvSpPr>
          <p:cNvPr id="156" name="Google Shape;156;p18"/>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System </a:t>
            </a:r>
            <a:r>
              <a:rPr lang="en-US"/>
              <a:t>Trade-offs</a:t>
            </a:r>
            <a:endParaRPr/>
          </a:p>
        </p:txBody>
      </p:sp>
      <p:sp>
        <p:nvSpPr>
          <p:cNvPr id="157" name="Google Shape;157;p18"/>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19"/>
          <p:cNvSpPr txBox="1"/>
          <p:nvPr>
            <p:ph idx="1" type="body"/>
          </p:nvPr>
        </p:nvSpPr>
        <p:spPr>
          <a:xfrm>
            <a:off x="485421" y="990600"/>
            <a:ext cx="8218200" cy="5184300"/>
          </a:xfrm>
          <a:prstGeom prst="rect">
            <a:avLst/>
          </a:prstGeom>
          <a:noFill/>
          <a:ln>
            <a:noFill/>
          </a:ln>
        </p:spPr>
        <p:txBody>
          <a:bodyPr anchorCtr="0" anchor="t" bIns="0" lIns="0" spcFirstLastPara="1" rIns="0" wrap="square" tIns="0">
            <a:noAutofit/>
          </a:bodyPr>
          <a:lstStyle/>
          <a:p>
            <a:pPr indent="-342900" lvl="0" marL="457200" rtl="0" algn="l">
              <a:lnSpc>
                <a:spcPct val="115000"/>
              </a:lnSpc>
              <a:spcBef>
                <a:spcPts val="400"/>
              </a:spcBef>
              <a:spcAft>
                <a:spcPts val="0"/>
              </a:spcAft>
              <a:buSzPts val="1800"/>
              <a:buChar char="●"/>
            </a:pPr>
            <a:r>
              <a:rPr b="1" lang="en-US" sz="1800"/>
              <a:t>Critical Timing</a:t>
            </a:r>
            <a:endParaRPr b="1" sz="1800"/>
          </a:p>
          <a:p>
            <a:pPr indent="-342900" lvl="1" marL="914400" rtl="0" algn="l">
              <a:lnSpc>
                <a:spcPct val="115000"/>
              </a:lnSpc>
              <a:spcBef>
                <a:spcPts val="0"/>
              </a:spcBef>
              <a:spcAft>
                <a:spcPts val="0"/>
              </a:spcAft>
              <a:buSzPts val="1800"/>
              <a:buChar char="○"/>
            </a:pPr>
            <a:r>
              <a:rPr lang="en-US"/>
              <a:t>No timing constraint</a:t>
            </a:r>
            <a:endParaRPr b="1"/>
          </a:p>
          <a:p>
            <a:pPr indent="-342900" lvl="0" marL="457200" rtl="0" algn="l">
              <a:lnSpc>
                <a:spcPct val="115000"/>
              </a:lnSpc>
              <a:spcBef>
                <a:spcPts val="0"/>
              </a:spcBef>
              <a:spcAft>
                <a:spcPts val="0"/>
              </a:spcAft>
              <a:buSzPts val="1800"/>
              <a:buChar char="●"/>
            </a:pPr>
            <a:r>
              <a:rPr b="1" lang="en-US" sz="1800"/>
              <a:t>Memory Utilization</a:t>
            </a:r>
            <a:endParaRPr b="1" sz="1800"/>
          </a:p>
          <a:p>
            <a:pPr indent="-342900" lvl="1" marL="914400" rtl="0" algn="l">
              <a:lnSpc>
                <a:spcPct val="115000"/>
              </a:lnSpc>
              <a:spcBef>
                <a:spcPts val="0"/>
              </a:spcBef>
              <a:spcAft>
                <a:spcPts val="0"/>
              </a:spcAft>
              <a:buSzPts val="1800"/>
              <a:buChar char="○"/>
            </a:pPr>
            <a:r>
              <a:rPr lang="en-US"/>
              <a:t>Point storage requirements alone scale linearly with </a:t>
            </a:r>
            <a:r>
              <a:rPr i="1" lang="en-US"/>
              <a:t>k</a:t>
            </a:r>
            <a:endParaRPr i="1"/>
          </a:p>
          <a:p>
            <a:pPr indent="-330200" lvl="2" marL="1371600" rtl="0" algn="l">
              <a:lnSpc>
                <a:spcPct val="115000"/>
              </a:lnSpc>
              <a:spcBef>
                <a:spcPts val="0"/>
              </a:spcBef>
              <a:spcAft>
                <a:spcPts val="0"/>
              </a:spcAft>
              <a:buSzPts val="1600"/>
              <a:buChar char="■"/>
            </a:pPr>
            <a:r>
              <a:rPr lang="en-US"/>
              <a:t>Bulk of memory required</a:t>
            </a:r>
            <a:endParaRPr/>
          </a:p>
          <a:p>
            <a:pPr indent="-342900" lvl="2" marL="1371600" rtl="0" algn="l">
              <a:lnSpc>
                <a:spcPct val="115000"/>
              </a:lnSpc>
              <a:spcBef>
                <a:spcPts val="0"/>
              </a:spcBef>
              <a:spcAft>
                <a:spcPts val="0"/>
              </a:spcAft>
              <a:buSzPts val="1800"/>
              <a:buChar char="■"/>
            </a:pPr>
            <a:r>
              <a:rPr lang="en-US"/>
              <a:t>Points stored as (X, Y, Z, Class): 3*sizeof(float) + sizeof(int)</a:t>
            </a:r>
            <a:endParaRPr/>
          </a:p>
          <a:p>
            <a:pPr indent="-330200" lvl="2" marL="1371600" rtl="0" algn="l">
              <a:lnSpc>
                <a:spcPct val="115000"/>
              </a:lnSpc>
              <a:spcBef>
                <a:spcPts val="0"/>
              </a:spcBef>
              <a:spcAft>
                <a:spcPts val="0"/>
              </a:spcAft>
              <a:buSzPts val="1600"/>
              <a:buChar char="■"/>
            </a:pPr>
            <a:r>
              <a:rPr lang="en-US"/>
              <a:t>Nodes stored as (Point, Point[k]): (</a:t>
            </a:r>
            <a:r>
              <a:rPr i="1" lang="en-US"/>
              <a:t>k</a:t>
            </a:r>
            <a:r>
              <a:rPr lang="en-US"/>
              <a:t>+1)*sizeof(Point)</a:t>
            </a:r>
            <a:endParaRPr/>
          </a:p>
          <a:p>
            <a:pPr indent="-342900" lvl="1" marL="914400" rtl="0" algn="l">
              <a:lnSpc>
                <a:spcPct val="115000"/>
              </a:lnSpc>
              <a:spcBef>
                <a:spcPts val="0"/>
              </a:spcBef>
              <a:spcAft>
                <a:spcPts val="0"/>
              </a:spcAft>
              <a:buSzPts val="1800"/>
              <a:buChar char="○"/>
            </a:pPr>
            <a:r>
              <a:rPr lang="en-US"/>
              <a:t>On the order of MB for 100,000 points in .las file</a:t>
            </a:r>
            <a:endParaRPr/>
          </a:p>
          <a:p>
            <a:pPr indent="-342900" lvl="0" marL="457200" rtl="0" algn="l">
              <a:lnSpc>
                <a:spcPct val="115000"/>
              </a:lnSpc>
              <a:spcBef>
                <a:spcPts val="0"/>
              </a:spcBef>
              <a:spcAft>
                <a:spcPts val="0"/>
              </a:spcAft>
              <a:buSzPts val="1800"/>
              <a:buChar char="●"/>
            </a:pPr>
            <a:r>
              <a:rPr b="1" lang="en-US" sz="1800"/>
              <a:t>Processor Loading</a:t>
            </a:r>
            <a:endParaRPr b="1" sz="1800"/>
          </a:p>
          <a:p>
            <a:pPr indent="-342900" lvl="1" marL="914400" rtl="0" algn="l">
              <a:lnSpc>
                <a:spcPct val="115000"/>
              </a:lnSpc>
              <a:spcBef>
                <a:spcPts val="0"/>
              </a:spcBef>
              <a:spcAft>
                <a:spcPts val="0"/>
              </a:spcAft>
              <a:buSzPts val="1800"/>
              <a:buChar char="○"/>
            </a:pPr>
            <a:r>
              <a:rPr lang="en-US"/>
              <a:t>Single Core - Single Thread For Now</a:t>
            </a:r>
            <a:endParaRPr/>
          </a:p>
          <a:p>
            <a:pPr indent="-342900" lvl="1" marL="914400" rtl="0" algn="l">
              <a:lnSpc>
                <a:spcPct val="115000"/>
              </a:lnSpc>
              <a:spcBef>
                <a:spcPts val="0"/>
              </a:spcBef>
              <a:spcAft>
                <a:spcPts val="0"/>
              </a:spcAft>
              <a:buSzPts val="1800"/>
              <a:buChar char="○"/>
            </a:pPr>
            <a:r>
              <a:rPr lang="en-US"/>
              <a:t>May parallelize graph generation in the future</a:t>
            </a:r>
            <a:endParaRPr/>
          </a:p>
        </p:txBody>
      </p:sp>
      <p:sp>
        <p:nvSpPr>
          <p:cNvPr id="164" name="Google Shape;164;p19"/>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US"/>
              <a:t>Software</a:t>
            </a:r>
            <a:r>
              <a:rPr b="1" i="0" lang="en-US" sz="2600" u="none" cap="none" strike="noStrike">
                <a:solidFill>
                  <a:schemeClr val="dk1"/>
                </a:solidFill>
                <a:latin typeface="Arial"/>
                <a:ea typeface="Arial"/>
                <a:cs typeface="Arial"/>
                <a:sym typeface="Arial"/>
              </a:rPr>
              <a:t> Design</a:t>
            </a:r>
            <a:r>
              <a:rPr lang="en-US"/>
              <a:t> Analysis</a:t>
            </a:r>
            <a:endParaRPr/>
          </a:p>
        </p:txBody>
      </p:sp>
      <p:sp>
        <p:nvSpPr>
          <p:cNvPr id="165" name="Google Shape;165;p19"/>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Google Shape;171;p20"/>
          <p:cNvSpPr txBox="1"/>
          <p:nvPr>
            <p:ph idx="1" type="body"/>
          </p:nvPr>
        </p:nvSpPr>
        <p:spPr>
          <a:xfrm>
            <a:off x="485421" y="990600"/>
            <a:ext cx="8218311" cy="5184422"/>
          </a:xfrm>
          <a:prstGeom prst="rect">
            <a:avLst/>
          </a:prstGeom>
          <a:noFill/>
          <a:ln>
            <a:noFill/>
          </a:ln>
        </p:spPr>
        <p:txBody>
          <a:bodyPr anchorCtr="0" anchor="t" bIns="0" lIns="0" spcFirstLastPara="1" rIns="0" wrap="square" tIns="0">
            <a:noAutofit/>
          </a:bodyPr>
          <a:lstStyle/>
          <a:p>
            <a:pPr indent="-355600" lvl="0" marL="45720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Since the project is purely software-related, all associated risks are results of software malfunctions/miscalculations.</a:t>
            </a:r>
            <a:endParaRPr/>
          </a:p>
          <a:p>
            <a:pPr indent="0" lvl="0" marL="0" marR="0" rtl="0" algn="l">
              <a:spcBef>
                <a:spcPts val="400"/>
              </a:spcBef>
              <a:spcAft>
                <a:spcPts val="0"/>
              </a:spcAft>
              <a:buClr>
                <a:schemeClr val="dk1"/>
              </a:buClr>
              <a:buSzPts val="2000"/>
              <a:buFont typeface="Arial"/>
              <a:buNone/>
            </a:pPr>
            <a:r>
              <a:t/>
            </a:r>
            <a:endParaRPr b="0" i="0" sz="2000" u="none" cap="none" strike="noStrike">
              <a:solidFill>
                <a:schemeClr val="dk1"/>
              </a:solidFill>
              <a:latin typeface="Arial"/>
              <a:ea typeface="Arial"/>
              <a:cs typeface="Arial"/>
              <a:sym typeface="Arial"/>
            </a:endParaRPr>
          </a:p>
          <a:p>
            <a:pPr indent="-355600" lvl="0" marL="457200" marR="0" rtl="0" algn="l">
              <a:spcBef>
                <a:spcPts val="400"/>
              </a:spcBef>
              <a:spcAft>
                <a:spcPts val="0"/>
              </a:spcAft>
              <a:buSzPts val="2000"/>
              <a:buChar char="●"/>
            </a:pPr>
            <a:r>
              <a:rPr b="1" i="0" lang="en-US" sz="2000" u="none" cap="none" strike="noStrike">
                <a:solidFill>
                  <a:schemeClr val="dk1"/>
                </a:solidFill>
              </a:rPr>
              <a:t>Risk 1</a:t>
            </a:r>
            <a:r>
              <a:rPr b="1" lang="en-US"/>
              <a:t>:</a:t>
            </a:r>
            <a:r>
              <a:rPr b="1" i="0" lang="en-US" sz="2000" u="none" cap="none" strike="noStrike">
                <a:solidFill>
                  <a:schemeClr val="dk1"/>
                </a:solidFill>
              </a:rPr>
              <a:t> </a:t>
            </a:r>
            <a:r>
              <a:rPr b="0" i="1" lang="en-US" sz="2000" u="none" cap="none" strike="noStrike">
                <a:solidFill>
                  <a:schemeClr val="dk1"/>
                </a:solidFill>
                <a:latin typeface="Arial"/>
                <a:ea typeface="Arial"/>
                <a:cs typeface="Arial"/>
                <a:sym typeface="Arial"/>
              </a:rPr>
              <a:t>The generated waypoints guide the robot through unnavigable terrain or unseen obstacles</a:t>
            </a:r>
            <a:endParaRPr i="1"/>
          </a:p>
          <a:p>
            <a:pPr indent="-355600" lvl="1" marL="91440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User maintains option to go into “manual mode”</a:t>
            </a:r>
            <a:endParaRPr/>
          </a:p>
          <a:p>
            <a:pPr indent="0" lvl="0" marL="0" marR="0" rtl="0" algn="l">
              <a:spcBef>
                <a:spcPts val="400"/>
              </a:spcBef>
              <a:spcAft>
                <a:spcPts val="0"/>
              </a:spcAft>
              <a:buClr>
                <a:schemeClr val="dk1"/>
              </a:buClr>
              <a:buSzPts val="2000"/>
              <a:buFont typeface="Arial"/>
              <a:buNone/>
            </a:pPr>
            <a:r>
              <a:t/>
            </a:r>
            <a:endParaRPr/>
          </a:p>
          <a:p>
            <a:pPr indent="-355600" lvl="0" marL="457200" marR="0" rtl="0" algn="l">
              <a:spcBef>
                <a:spcPts val="400"/>
              </a:spcBef>
              <a:spcAft>
                <a:spcPts val="0"/>
              </a:spcAft>
              <a:buSzPts val="2000"/>
              <a:buChar char="●"/>
            </a:pPr>
            <a:r>
              <a:rPr b="1" i="0" lang="en-US" sz="2000" u="none" cap="none" strike="noStrike">
                <a:solidFill>
                  <a:schemeClr val="dk1"/>
                </a:solidFill>
              </a:rPr>
              <a:t>Risk 2</a:t>
            </a:r>
            <a:r>
              <a:rPr b="1" lang="en-US"/>
              <a:t>: </a:t>
            </a:r>
            <a:r>
              <a:rPr b="0" i="1" lang="en-US" sz="2000" u="none" cap="none" strike="noStrike">
                <a:solidFill>
                  <a:schemeClr val="dk1"/>
                </a:solidFill>
                <a:latin typeface="Arial"/>
                <a:ea typeface="Arial"/>
                <a:cs typeface="Arial"/>
                <a:sym typeface="Arial"/>
              </a:rPr>
              <a:t>Map generation takes longer than preferred</a:t>
            </a:r>
            <a:endParaRPr i="1"/>
          </a:p>
          <a:p>
            <a:pPr indent="-355600" lvl="1" marL="91440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User inputs a ‘K’ values correlating to path options</a:t>
            </a:r>
            <a:endParaRPr/>
          </a:p>
        </p:txBody>
      </p:sp>
      <p:sp>
        <p:nvSpPr>
          <p:cNvPr id="172" name="Google Shape;172;p20"/>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Risk Analys</a:t>
            </a:r>
            <a:r>
              <a:rPr lang="en-US"/>
              <a:t>e</a:t>
            </a:r>
            <a:r>
              <a:rPr b="1" i="0" lang="en-US" sz="2600" u="none" cap="none" strike="noStrike">
                <a:solidFill>
                  <a:schemeClr val="dk1"/>
                </a:solidFill>
                <a:latin typeface="Arial"/>
                <a:ea typeface="Arial"/>
                <a:cs typeface="Arial"/>
                <a:sym typeface="Arial"/>
              </a:rPr>
              <a:t>s</a:t>
            </a:r>
            <a:endParaRPr/>
          </a:p>
        </p:txBody>
      </p:sp>
      <p:sp>
        <p:nvSpPr>
          <p:cNvPr id="173" name="Google Shape;173;p20"/>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21"/>
          <p:cNvSpPr txBox="1"/>
          <p:nvPr>
            <p:ph idx="1" type="body"/>
          </p:nvPr>
        </p:nvSpPr>
        <p:spPr>
          <a:xfrm>
            <a:off x="485421" y="990600"/>
            <a:ext cx="8218311" cy="5184422"/>
          </a:xfrm>
          <a:prstGeom prst="rect">
            <a:avLst/>
          </a:prstGeom>
          <a:noFill/>
          <a:ln>
            <a:noFill/>
          </a:ln>
        </p:spPr>
        <p:txBody>
          <a:bodyPr anchorCtr="0" anchor="t" bIns="0" lIns="0" spcFirstLastPara="1" rIns="0" wrap="square" tIns="0">
            <a:noAutofit/>
          </a:bodyPr>
          <a:lstStyle/>
          <a:p>
            <a:pPr indent="-355600" lvl="0" marL="45720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Average software engineering salary: $41.17/hour </a:t>
            </a:r>
            <a:endParaRPr/>
          </a:p>
          <a:p>
            <a:pPr indent="-355600" lvl="0" marL="45720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Working hours per week: 8 hours/week</a:t>
            </a:r>
            <a:endParaRPr/>
          </a:p>
          <a:p>
            <a:pPr indent="-355600" lvl="0" marL="45720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Remaining weeks: 7 weeks </a:t>
            </a:r>
            <a:endParaRPr/>
          </a:p>
          <a:p>
            <a:pPr indent="-355600" lvl="0" marL="45720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Per member salary estimate: $2305.52 </a:t>
            </a:r>
            <a:endParaRPr/>
          </a:p>
          <a:p>
            <a:pPr indent="-355600" lvl="0" marL="457200" marR="0" rtl="0" algn="l">
              <a:spcBef>
                <a:spcPts val="0"/>
              </a:spcBef>
              <a:spcAft>
                <a:spcPts val="0"/>
              </a:spcAft>
              <a:buClr>
                <a:schemeClr val="dk1"/>
              </a:buClr>
              <a:buSzPts val="2000"/>
              <a:buFont typeface="Arial"/>
              <a:buChar char="●"/>
            </a:pPr>
            <a:r>
              <a:rPr b="1" i="0" lang="en-US" sz="2000" u="none" cap="none" strike="noStrike">
                <a:solidFill>
                  <a:schemeClr val="dk1"/>
                </a:solidFill>
                <a:latin typeface="Arial"/>
                <a:ea typeface="Arial"/>
                <a:cs typeface="Arial"/>
                <a:sym typeface="Arial"/>
              </a:rPr>
              <a:t>Total cost estimate: $9222.08</a:t>
            </a:r>
            <a:endParaRPr b="1" i="0" sz="2000" u="none" cap="none" strike="noStrike">
              <a:solidFill>
                <a:schemeClr val="dk1"/>
              </a:solidFill>
              <a:latin typeface="Arial"/>
              <a:ea typeface="Arial"/>
              <a:cs typeface="Arial"/>
              <a:sym typeface="Arial"/>
            </a:endParaRPr>
          </a:p>
        </p:txBody>
      </p:sp>
      <p:sp>
        <p:nvSpPr>
          <p:cNvPr id="180" name="Google Shape;180;p21"/>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Cost to Finish Implementation</a:t>
            </a:r>
            <a:endParaRPr/>
          </a:p>
        </p:txBody>
      </p:sp>
      <p:sp>
        <p:nvSpPr>
          <p:cNvPr id="181" name="Google Shape;181;p21"/>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Google Shape;187;p22"/>
          <p:cNvSpPr txBox="1"/>
          <p:nvPr>
            <p:ph idx="1" type="body"/>
          </p:nvPr>
        </p:nvSpPr>
        <p:spPr>
          <a:xfrm>
            <a:off x="485421" y="990600"/>
            <a:ext cx="8218311" cy="5184422"/>
          </a:xfrm>
          <a:prstGeom prst="rect">
            <a:avLst/>
          </a:prstGeom>
          <a:noFill/>
          <a:ln>
            <a:noFill/>
          </a:ln>
        </p:spPr>
        <p:txBody>
          <a:bodyPr anchorCtr="0" anchor="t" bIns="0" lIns="0" spcFirstLastPara="1" rIns="0" wrap="square" tIns="0">
            <a:noAutofit/>
          </a:bodyPr>
          <a:lstStyle/>
          <a:p>
            <a:pPr indent="-355600" lvl="0" marL="45720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Following current rate of progress, system performance will reach our goals. Specifically, our process for generating waypoints will effectively provide appropriate coordinates for the navigating robot</a:t>
            </a:r>
            <a:endParaRPr/>
          </a:p>
          <a:p>
            <a:pPr indent="0" lvl="0" marL="0" marR="0" rtl="0" algn="l">
              <a:spcBef>
                <a:spcPts val="400"/>
              </a:spcBef>
              <a:spcAft>
                <a:spcPts val="0"/>
              </a:spcAft>
              <a:buClr>
                <a:schemeClr val="dk1"/>
              </a:buClr>
              <a:buSzPts val="2000"/>
              <a:buFont typeface="Arial"/>
              <a:buNone/>
            </a:pPr>
            <a:r>
              <a:t/>
            </a:r>
            <a:endParaRPr b="0" i="0" sz="2000" u="none" cap="none" strike="noStrike">
              <a:solidFill>
                <a:schemeClr val="dk1"/>
              </a:solidFill>
              <a:latin typeface="Arial"/>
              <a:ea typeface="Arial"/>
              <a:cs typeface="Arial"/>
              <a:sym typeface="Arial"/>
            </a:endParaRPr>
          </a:p>
          <a:p>
            <a:pPr indent="-355600" lvl="0" marL="457200" marR="0" rtl="0" algn="l">
              <a:spcBef>
                <a:spcPts val="400"/>
              </a:spcBef>
              <a:spcAft>
                <a:spcPts val="0"/>
              </a:spcAft>
              <a:buClr>
                <a:schemeClr val="dk1"/>
              </a:buClr>
              <a:buSzPts val="2000"/>
              <a:buChar char="●"/>
            </a:pPr>
            <a:r>
              <a:rPr b="1" i="0" lang="en-US" sz="2000" u="none" cap="none" strike="noStrike">
                <a:solidFill>
                  <a:schemeClr val="dk1"/>
                </a:solidFill>
              </a:rPr>
              <a:t>Performance Analysis: </a:t>
            </a:r>
            <a:endParaRPr b="1"/>
          </a:p>
          <a:p>
            <a:pPr indent="-355600" lvl="1" marL="914400" marR="0" rtl="0" algn="l">
              <a:spcBef>
                <a:spcPts val="0"/>
              </a:spcBef>
              <a:spcAft>
                <a:spcPts val="0"/>
              </a:spcAft>
              <a:buClr>
                <a:schemeClr val="dk1"/>
              </a:buClr>
              <a:buSzPts val="2000"/>
              <a:buChar char="○"/>
            </a:pPr>
            <a:r>
              <a:rPr b="1" lang="en-US"/>
              <a:t>Produce Output</a:t>
            </a:r>
            <a:endParaRPr b="1"/>
          </a:p>
          <a:p>
            <a:pPr indent="-330200" lvl="2" marL="1371600" marR="0" rtl="0" algn="l">
              <a:spcBef>
                <a:spcPts val="0"/>
              </a:spcBef>
              <a:spcAft>
                <a:spcPts val="0"/>
              </a:spcAft>
              <a:buSzPts val="1600"/>
              <a:buChar char="■"/>
            </a:pPr>
            <a:r>
              <a:rPr lang="en-US"/>
              <a:t>Input </a:t>
            </a:r>
            <a:r>
              <a:rPr b="0" i="0" lang="en-US" sz="1800" u="none" cap="none" strike="noStrike">
                <a:solidFill>
                  <a:schemeClr val="dk1"/>
                </a:solidFill>
                <a:latin typeface="Arial"/>
                <a:ea typeface="Arial"/>
                <a:cs typeface="Arial"/>
                <a:sym typeface="Arial"/>
              </a:rPr>
              <a:t>LiDAR data in LAS format</a:t>
            </a:r>
            <a:endParaRPr/>
          </a:p>
          <a:p>
            <a:pPr indent="-330200" lvl="2" marL="1371600" marR="0" rtl="0" algn="l">
              <a:spcBef>
                <a:spcPts val="0"/>
              </a:spcBef>
              <a:spcAft>
                <a:spcPts val="0"/>
              </a:spcAft>
              <a:buSzPts val="1600"/>
              <a:buChar char="■"/>
            </a:pPr>
            <a:r>
              <a:rPr b="0" i="0" lang="en-US" sz="1800" u="none" cap="none" strike="noStrike">
                <a:solidFill>
                  <a:schemeClr val="dk1"/>
                </a:solidFill>
                <a:latin typeface="Arial"/>
                <a:ea typeface="Arial"/>
                <a:cs typeface="Arial"/>
                <a:sym typeface="Arial"/>
              </a:rPr>
              <a:t>Parse LiDAR data to get </a:t>
            </a:r>
            <a:r>
              <a:rPr lang="en-US"/>
              <a:t>point coordinates</a:t>
            </a:r>
            <a:r>
              <a:rPr b="0" i="0" lang="en-US" sz="1800" u="none" cap="none" strike="noStrike">
                <a:solidFill>
                  <a:schemeClr val="dk1"/>
                </a:solidFill>
                <a:latin typeface="Arial"/>
                <a:ea typeface="Arial"/>
                <a:cs typeface="Arial"/>
                <a:sym typeface="Arial"/>
              </a:rPr>
              <a:t>/point classification </a:t>
            </a:r>
            <a:r>
              <a:rPr lang="en-US"/>
              <a:t>information</a:t>
            </a:r>
            <a:endParaRPr/>
          </a:p>
          <a:p>
            <a:pPr indent="-330200" lvl="2" marL="1371600" marR="0" rtl="0" algn="l">
              <a:spcBef>
                <a:spcPts val="0"/>
              </a:spcBef>
              <a:spcAft>
                <a:spcPts val="0"/>
              </a:spcAft>
              <a:buSzPts val="1600"/>
              <a:buChar char="■"/>
            </a:pPr>
            <a:r>
              <a:rPr lang="en-US"/>
              <a:t>Input point array</a:t>
            </a:r>
            <a:r>
              <a:rPr b="0" i="0" lang="en-US" sz="1800" u="none" cap="none" strike="noStrike">
                <a:solidFill>
                  <a:schemeClr val="dk1"/>
                </a:solidFill>
                <a:latin typeface="Arial"/>
                <a:ea typeface="Arial"/>
                <a:cs typeface="Arial"/>
                <a:sym typeface="Arial"/>
              </a:rPr>
              <a:t> </a:t>
            </a:r>
            <a:r>
              <a:rPr lang="en-US"/>
              <a:t>into</a:t>
            </a:r>
            <a:r>
              <a:rPr b="0" i="0" lang="en-US" sz="1800" u="none" cap="none" strike="noStrike">
                <a:solidFill>
                  <a:schemeClr val="dk1"/>
                </a:solidFill>
                <a:latin typeface="Arial"/>
                <a:ea typeface="Arial"/>
                <a:cs typeface="Arial"/>
                <a:sym typeface="Arial"/>
              </a:rPr>
              <a:t> path-planning algorithm</a:t>
            </a:r>
            <a:endParaRPr/>
          </a:p>
          <a:p>
            <a:pPr indent="-330200" lvl="2" marL="1371600" marR="0" rtl="0" algn="l">
              <a:spcBef>
                <a:spcPts val="0"/>
              </a:spcBef>
              <a:spcAft>
                <a:spcPts val="0"/>
              </a:spcAft>
              <a:buSzPts val="1600"/>
              <a:buChar char="■"/>
            </a:pPr>
            <a:r>
              <a:rPr lang="en-US"/>
              <a:t>Produce</a:t>
            </a:r>
            <a:r>
              <a:rPr b="0" i="0" lang="en-US" sz="1800" u="none" cap="none" strike="noStrike">
                <a:solidFill>
                  <a:schemeClr val="dk1"/>
                </a:solidFill>
                <a:latin typeface="Arial"/>
                <a:ea typeface="Arial"/>
                <a:cs typeface="Arial"/>
                <a:sym typeface="Arial"/>
              </a:rPr>
              <a:t> </a:t>
            </a:r>
            <a:r>
              <a:rPr lang="en-US"/>
              <a:t>w</a:t>
            </a:r>
            <a:r>
              <a:rPr b="0" i="0" lang="en-US" sz="1800" u="none" cap="none" strike="noStrike">
                <a:solidFill>
                  <a:schemeClr val="dk1"/>
                </a:solidFill>
                <a:latin typeface="Arial"/>
                <a:ea typeface="Arial"/>
                <a:cs typeface="Arial"/>
                <a:sym typeface="Arial"/>
              </a:rPr>
              <a:t>aypoint Array</a:t>
            </a:r>
            <a:endParaRPr sz="1800"/>
          </a:p>
          <a:p>
            <a:pPr indent="-355600" lvl="0" marL="457200" marR="0" rtl="0" algn="l">
              <a:spcBef>
                <a:spcPts val="0"/>
              </a:spcBef>
              <a:spcAft>
                <a:spcPts val="0"/>
              </a:spcAft>
              <a:buSzPts val="2000"/>
              <a:buChar char="●"/>
            </a:pPr>
            <a:r>
              <a:rPr b="1" lang="en-US"/>
              <a:t>Evaluate</a:t>
            </a:r>
            <a:endParaRPr b="1" sz="1800"/>
          </a:p>
          <a:p>
            <a:pPr indent="-342900" lvl="1" marL="914400" marR="0" rtl="0" algn="l">
              <a:spcBef>
                <a:spcPts val="0"/>
              </a:spcBef>
              <a:spcAft>
                <a:spcPts val="0"/>
              </a:spcAft>
              <a:buSzPts val="1800"/>
              <a:buChar char="○"/>
            </a:pPr>
            <a:r>
              <a:rPr b="0" i="0" lang="en-US" sz="1800" u="none" cap="none" strike="noStrike">
                <a:solidFill>
                  <a:schemeClr val="dk1"/>
                </a:solidFill>
                <a:latin typeface="Arial"/>
                <a:ea typeface="Arial"/>
                <a:cs typeface="Arial"/>
                <a:sym typeface="Arial"/>
              </a:rPr>
              <a:t>Il</a:t>
            </a:r>
            <a:r>
              <a:rPr b="0" i="0" lang="en-US" sz="1800" u="none" cap="none" strike="noStrike">
                <a:solidFill>
                  <a:schemeClr val="dk1"/>
                </a:solidFill>
                <a:latin typeface="Arial"/>
                <a:ea typeface="Arial"/>
                <a:cs typeface="Arial"/>
                <a:sym typeface="Arial"/>
              </a:rPr>
              <a:t>lu</a:t>
            </a:r>
            <a:r>
              <a:rPr b="0" i="0" lang="en-US" sz="1800" u="none" cap="none" strike="noStrike">
                <a:solidFill>
                  <a:schemeClr val="dk1"/>
                </a:solidFill>
                <a:latin typeface="Arial"/>
                <a:ea typeface="Arial"/>
                <a:cs typeface="Arial"/>
                <a:sym typeface="Arial"/>
              </a:rPr>
              <a:t>strate Waypoints </a:t>
            </a:r>
            <a:r>
              <a:rPr lang="en-US"/>
              <a:t>using</a:t>
            </a:r>
            <a:r>
              <a:rPr b="0" i="0" lang="en-US" sz="1800" u="none" cap="none" strike="noStrike">
                <a:solidFill>
                  <a:schemeClr val="dk1"/>
                </a:solidFill>
                <a:latin typeface="Arial"/>
                <a:ea typeface="Arial"/>
                <a:cs typeface="Arial"/>
                <a:sym typeface="Arial"/>
              </a:rPr>
              <a:t> 3D Visualizer</a:t>
            </a:r>
            <a:endParaRPr/>
          </a:p>
          <a:p>
            <a:pPr indent="-342900" lvl="1" marL="91440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Overlay Waypoints on top of terrain visualization for path verification</a:t>
            </a:r>
            <a:endParaRPr b="0" i="0" sz="1800" u="none" cap="none" strike="noStrike">
              <a:solidFill>
                <a:schemeClr val="dk1"/>
              </a:solidFill>
              <a:latin typeface="Arial"/>
              <a:ea typeface="Arial"/>
              <a:cs typeface="Arial"/>
              <a:sym typeface="Arial"/>
            </a:endParaRPr>
          </a:p>
          <a:p>
            <a:pPr indent="-342900" lvl="1" marL="914400" marR="0" rtl="0" algn="l">
              <a:spcBef>
                <a:spcPts val="0"/>
              </a:spcBef>
              <a:spcAft>
                <a:spcPts val="0"/>
              </a:spcAft>
              <a:buSzPts val="1800"/>
              <a:buChar char="○"/>
            </a:pPr>
            <a:r>
              <a:rPr lang="en-US" sz="1800"/>
              <a:t>Compute deviation from a baseline / ideal path, if one exists</a:t>
            </a:r>
            <a:endParaRPr sz="1800"/>
          </a:p>
          <a:p>
            <a:pPr indent="-114300" lvl="1" marL="400050" marR="0" rtl="0" algn="l">
              <a:spcBef>
                <a:spcPts val="36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88" name="Google Shape;188;p22"/>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Predicted System Performance</a:t>
            </a:r>
            <a:endParaRPr/>
          </a:p>
        </p:txBody>
      </p:sp>
      <p:sp>
        <p:nvSpPr>
          <p:cNvPr id="189" name="Google Shape;189;p22"/>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23"/>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Schedule to Finish Implementation</a:t>
            </a:r>
            <a:endParaRPr/>
          </a:p>
        </p:txBody>
      </p:sp>
      <p:pic>
        <p:nvPicPr>
          <p:cNvPr id="196" name="Google Shape;196;p23"/>
          <p:cNvPicPr preferRelativeResize="0"/>
          <p:nvPr/>
        </p:nvPicPr>
        <p:blipFill rotWithShape="1">
          <a:blip r:embed="rId3">
            <a:alphaModFix/>
          </a:blip>
          <a:srcRect b="0" l="0" r="0" t="0"/>
          <a:stretch/>
        </p:blipFill>
        <p:spPr>
          <a:xfrm>
            <a:off x="106680" y="1097280"/>
            <a:ext cx="8900160" cy="4754880"/>
          </a:xfrm>
          <a:prstGeom prst="rect">
            <a:avLst/>
          </a:prstGeom>
          <a:noFill/>
          <a:ln>
            <a:noFill/>
          </a:ln>
        </p:spPr>
      </p:pic>
      <p:sp>
        <p:nvSpPr>
          <p:cNvPr id="197" name="Google Shape;197;p23"/>
          <p:cNvSpPr/>
          <p:nvPr/>
        </p:nvSpPr>
        <p:spPr>
          <a:xfrm>
            <a:off x="5643682" y="1595469"/>
            <a:ext cx="69649" cy="4236085"/>
          </a:xfrm>
          <a:prstGeom prst="rect">
            <a:avLst/>
          </a:prstGeom>
          <a:solidFill>
            <a:schemeClr val="lt1"/>
          </a:solidFill>
          <a:ln cap="flat" cmpd="sng" w="25400">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98" name="Google Shape;198;p23"/>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Google Shape;204;p24"/>
          <p:cNvSpPr txBox="1"/>
          <p:nvPr>
            <p:ph idx="1" type="body"/>
          </p:nvPr>
        </p:nvSpPr>
        <p:spPr>
          <a:xfrm>
            <a:off x="485421" y="990600"/>
            <a:ext cx="8218311" cy="5184422"/>
          </a:xfrm>
          <a:prstGeom prst="rect">
            <a:avLst/>
          </a:prstGeom>
          <a:noFill/>
          <a:ln>
            <a:noFill/>
          </a:ln>
        </p:spPr>
        <p:txBody>
          <a:bodyPr anchorCtr="0" anchor="t" bIns="0" lIns="0" spcFirstLastPara="1" rIns="0" wrap="square" tIns="0">
            <a:noAutofit/>
          </a:bodyPr>
          <a:lstStyle/>
          <a:p>
            <a:pPr indent="-355600" lvl="0" marL="457200" marR="0" rtl="0" algn="l">
              <a:lnSpc>
                <a:spcPct val="80000"/>
              </a:lnSpc>
              <a:spcBef>
                <a:spcPts val="0"/>
              </a:spcBef>
              <a:spcAft>
                <a:spcPts val="0"/>
              </a:spcAft>
              <a:buClr>
                <a:schemeClr val="dk1"/>
              </a:buClr>
              <a:buSzPts val="2000"/>
              <a:buChar char="●"/>
            </a:pPr>
            <a:r>
              <a:rPr b="1" i="0" lang="en-US" sz="2000" u="none" cap="none" strike="noStrike">
                <a:solidFill>
                  <a:schemeClr val="dk1"/>
                </a:solidFill>
              </a:rPr>
              <a:t>Logistical Milestones:</a:t>
            </a:r>
            <a:endParaRPr b="1"/>
          </a:p>
          <a:p>
            <a:pPr indent="-342900" lvl="1" marL="914400" marR="0" rtl="0" algn="l">
              <a:lnSpc>
                <a:spcPct val="80000"/>
              </a:lnSpc>
              <a:spcBef>
                <a:spcPts val="0"/>
              </a:spcBef>
              <a:spcAft>
                <a:spcPts val="0"/>
              </a:spcAft>
              <a:buSzPts val="1800"/>
              <a:buChar char="○"/>
            </a:pPr>
            <a:r>
              <a:rPr lang="en-US"/>
              <a:t>T</a:t>
            </a:r>
            <a:r>
              <a:rPr b="0" i="0" lang="en-US" sz="1800" u="none" cap="none" strike="noStrike">
                <a:solidFill>
                  <a:schemeClr val="dk1"/>
                </a:solidFill>
                <a:latin typeface="Arial"/>
                <a:ea typeface="Arial"/>
                <a:cs typeface="Arial"/>
                <a:sym typeface="Arial"/>
              </a:rPr>
              <a:t>echnical Readiness Review</a:t>
            </a:r>
            <a:endParaRPr/>
          </a:p>
          <a:p>
            <a:pPr indent="-342900" lvl="1" marL="914400" marR="0" rtl="0" algn="l">
              <a:lnSpc>
                <a:spcPct val="8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Critical Design Review</a:t>
            </a:r>
            <a:endParaRPr/>
          </a:p>
          <a:p>
            <a:pPr indent="-342900" lvl="1" marL="914400" marR="0" rtl="0" algn="l">
              <a:lnSpc>
                <a:spcPct val="8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White Paper</a:t>
            </a:r>
            <a:endParaRPr/>
          </a:p>
          <a:p>
            <a:pPr indent="0" lvl="1" marL="171450" marR="0" rtl="0" algn="l">
              <a:lnSpc>
                <a:spcPct val="80000"/>
              </a:lnSpc>
              <a:spcBef>
                <a:spcPts val="360"/>
              </a:spcBef>
              <a:spcAft>
                <a:spcPts val="0"/>
              </a:spcAft>
              <a:buClr>
                <a:schemeClr val="dk1"/>
              </a:buClr>
              <a:buSzPts val="1800"/>
              <a:buFont typeface="Arial"/>
              <a:buNone/>
            </a:pPr>
            <a:r>
              <a:t/>
            </a:r>
            <a:endParaRPr/>
          </a:p>
          <a:p>
            <a:pPr indent="-355600" lvl="0" marL="457200" rtl="0" algn="l">
              <a:lnSpc>
                <a:spcPct val="80000"/>
              </a:lnSpc>
              <a:spcBef>
                <a:spcPts val="0"/>
              </a:spcBef>
              <a:spcAft>
                <a:spcPts val="0"/>
              </a:spcAft>
              <a:buSzPts val="2000"/>
              <a:buChar char="●"/>
            </a:pPr>
            <a:r>
              <a:rPr b="1" lang="en-US"/>
              <a:t>Current State</a:t>
            </a:r>
            <a:r>
              <a:rPr b="1" lang="en-US"/>
              <a:t>:</a:t>
            </a:r>
            <a:endParaRPr b="1"/>
          </a:p>
          <a:p>
            <a:pPr indent="-355600" lvl="1" marL="914400" marR="0" rtl="0" algn="l">
              <a:lnSpc>
                <a:spcPct val="80000"/>
              </a:lnSpc>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LiDAR Data Parser and Preprocessing (Kartik Sastry)</a:t>
            </a:r>
            <a:endParaRPr/>
          </a:p>
          <a:p>
            <a:pPr indent="-355600" lvl="1" marL="914400" marR="0" rtl="0" algn="l">
              <a:lnSpc>
                <a:spcPct val="80000"/>
              </a:lnSpc>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Terrain Analyses of LAS Data with GIS (Jacob Jeong)</a:t>
            </a:r>
            <a:endParaRPr b="0" i="0" sz="2000" u="none" cap="none" strike="noStrike">
              <a:solidFill>
                <a:schemeClr val="dk1"/>
              </a:solidFill>
              <a:latin typeface="Arial"/>
              <a:ea typeface="Arial"/>
              <a:cs typeface="Arial"/>
              <a:sym typeface="Arial"/>
            </a:endParaRPr>
          </a:p>
          <a:p>
            <a:pPr indent="-355600" lvl="1" marL="914400" marR="0" rtl="0" algn="l">
              <a:lnSpc>
                <a:spcPct val="80000"/>
              </a:lnSpc>
              <a:spcBef>
                <a:spcPts val="0"/>
              </a:spcBef>
              <a:spcAft>
                <a:spcPts val="0"/>
              </a:spcAft>
              <a:buClr>
                <a:srgbClr val="00B050"/>
              </a:buClr>
              <a:buSzPts val="2000"/>
              <a:buFont typeface="Arial"/>
              <a:buChar char="○"/>
            </a:pPr>
            <a:r>
              <a:rPr b="0" i="0" lang="en-US" sz="2000" u="none" cap="none" strike="noStrike">
                <a:solidFill>
                  <a:srgbClr val="00B050"/>
                </a:solidFill>
                <a:latin typeface="Arial"/>
                <a:ea typeface="Arial"/>
                <a:cs typeface="Arial"/>
                <a:sym typeface="Arial"/>
              </a:rPr>
              <a:t>Implementing Path Planning Algorithm (Alvin O’Garro) - Present</a:t>
            </a:r>
            <a:endParaRPr b="0" i="0" sz="2000" u="none" cap="none" strike="noStrike">
              <a:solidFill>
                <a:srgbClr val="00B050"/>
              </a:solidFill>
              <a:latin typeface="Arial"/>
              <a:ea typeface="Arial"/>
              <a:cs typeface="Arial"/>
              <a:sym typeface="Arial"/>
            </a:endParaRPr>
          </a:p>
          <a:p>
            <a:pPr indent="-355600" lvl="1" marL="914400" marR="0" rtl="0" algn="l">
              <a:lnSpc>
                <a:spcPct val="80000"/>
              </a:lnSpc>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3-D Waypoint Visualization (Antony Samuel)</a:t>
            </a:r>
            <a:endParaRPr/>
          </a:p>
          <a:p>
            <a:pPr indent="-44450" lvl="0" marL="171450" marR="0" rtl="0" algn="l">
              <a:lnSpc>
                <a:spcPct val="80000"/>
              </a:lnSpc>
              <a:spcBef>
                <a:spcPts val="400"/>
              </a:spcBef>
              <a:spcAft>
                <a:spcPts val="0"/>
              </a:spcAft>
              <a:buClr>
                <a:schemeClr val="dk1"/>
              </a:buClr>
              <a:buSzPts val="2000"/>
              <a:buFont typeface="Arial"/>
              <a:buNone/>
            </a:pPr>
            <a:r>
              <a:t/>
            </a:r>
            <a:endParaRPr b="0" i="0" sz="2000" u="none" cap="none" strike="noStrike">
              <a:solidFill>
                <a:schemeClr val="dk1"/>
              </a:solidFill>
              <a:latin typeface="Arial"/>
              <a:ea typeface="Arial"/>
              <a:cs typeface="Arial"/>
              <a:sym typeface="Arial"/>
            </a:endParaRPr>
          </a:p>
          <a:p>
            <a:pPr indent="-355600" lvl="0" marL="457200" marR="0" rtl="0" algn="l">
              <a:lnSpc>
                <a:spcPct val="80000"/>
              </a:lnSpc>
              <a:spcBef>
                <a:spcPts val="400"/>
              </a:spcBef>
              <a:spcAft>
                <a:spcPts val="0"/>
              </a:spcAft>
              <a:buClr>
                <a:schemeClr val="dk1"/>
              </a:buClr>
              <a:buSzPts val="2000"/>
              <a:buChar char="●"/>
            </a:pPr>
            <a:r>
              <a:rPr b="1" i="0" lang="en-US" sz="2000" u="none" cap="none" strike="noStrike">
                <a:solidFill>
                  <a:schemeClr val="dk1"/>
                </a:solidFill>
              </a:rPr>
              <a:t>Capstone Design Expo – December 4</a:t>
            </a:r>
            <a:r>
              <a:rPr b="1" baseline="30000" i="0" lang="en-US" sz="2000" u="none" cap="none" strike="noStrike">
                <a:solidFill>
                  <a:schemeClr val="dk1"/>
                </a:solidFill>
              </a:rPr>
              <a:t>th</a:t>
            </a:r>
            <a:r>
              <a:rPr b="1" i="0" lang="en-US" sz="2000" u="none" cap="none" strike="noStrike">
                <a:solidFill>
                  <a:schemeClr val="dk1"/>
                </a:solidFill>
              </a:rPr>
              <a:t>, 2018</a:t>
            </a:r>
            <a:endParaRPr b="1"/>
          </a:p>
          <a:p>
            <a:pPr indent="-44450" lvl="0" marL="171450" marR="0" rtl="0" algn="l">
              <a:lnSpc>
                <a:spcPct val="80000"/>
              </a:lnSpc>
              <a:spcBef>
                <a:spcPts val="400"/>
              </a:spcBef>
              <a:spcAft>
                <a:spcPts val="0"/>
              </a:spcAft>
              <a:buClr>
                <a:schemeClr val="dk1"/>
              </a:buClr>
              <a:buSzPts val="2000"/>
              <a:buFont typeface="Arial"/>
              <a:buNone/>
            </a:pPr>
            <a:r>
              <a:t/>
            </a:r>
            <a:endParaRPr b="0" i="0" sz="2000" u="none" cap="none" strike="noStrike">
              <a:solidFill>
                <a:schemeClr val="dk1"/>
              </a:solidFill>
              <a:latin typeface="Arial"/>
              <a:ea typeface="Arial"/>
              <a:cs typeface="Arial"/>
              <a:sym typeface="Arial"/>
            </a:endParaRPr>
          </a:p>
        </p:txBody>
      </p:sp>
      <p:sp>
        <p:nvSpPr>
          <p:cNvPr id="205" name="Google Shape;205;p24"/>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Upcoming Plans</a:t>
            </a:r>
            <a:endParaRPr/>
          </a:p>
        </p:txBody>
      </p:sp>
      <p:sp>
        <p:nvSpPr>
          <p:cNvPr id="206" name="Google Shape;206;p24"/>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 name="Shape 49"/>
        <p:cNvGrpSpPr/>
        <p:nvPr/>
      </p:nvGrpSpPr>
      <p:grpSpPr>
        <a:xfrm>
          <a:off x="0" y="0"/>
          <a:ext cx="0" cy="0"/>
          <a:chOff x="0" y="0"/>
          <a:chExt cx="0" cy="0"/>
        </a:xfrm>
      </p:grpSpPr>
      <p:sp>
        <p:nvSpPr>
          <p:cNvPr id="50" name="Google Shape;50;p9"/>
          <p:cNvSpPr txBox="1"/>
          <p:nvPr>
            <p:ph idx="1" type="body"/>
          </p:nvPr>
        </p:nvSpPr>
        <p:spPr>
          <a:xfrm>
            <a:off x="486425" y="1306500"/>
            <a:ext cx="3683400" cy="3911700"/>
          </a:xfrm>
          <a:prstGeom prst="rect">
            <a:avLst/>
          </a:prstGeom>
          <a:noFill/>
          <a:ln>
            <a:noFill/>
          </a:ln>
        </p:spPr>
        <p:txBody>
          <a:bodyPr anchorCtr="0" anchor="t" bIns="0" lIns="0" spcFirstLastPara="1" rIns="0" wrap="square" tIns="0">
            <a:noAutofit/>
          </a:bodyPr>
          <a:lstStyle/>
          <a:p>
            <a:pPr indent="0" lvl="0" marL="0" rtl="0" algn="l">
              <a:lnSpc>
                <a:spcPct val="90000"/>
              </a:lnSpc>
              <a:spcBef>
                <a:spcPts val="500"/>
              </a:spcBef>
              <a:spcAft>
                <a:spcPts val="0"/>
              </a:spcAft>
              <a:buNone/>
            </a:pPr>
            <a:r>
              <a:rPr b="1" lang="en-US" sz="1900"/>
              <a:t>System Overview</a:t>
            </a:r>
            <a:endParaRPr b="1" sz="1900"/>
          </a:p>
          <a:p>
            <a:pPr indent="0" lvl="0" marL="171450" rtl="0" algn="l">
              <a:lnSpc>
                <a:spcPct val="90000"/>
              </a:lnSpc>
              <a:spcBef>
                <a:spcPts val="400"/>
              </a:spcBef>
              <a:spcAft>
                <a:spcPts val="0"/>
              </a:spcAft>
              <a:buNone/>
            </a:pPr>
            <a:r>
              <a:rPr lang="en-US" sz="1700"/>
              <a:t>–Concept of Operations (CONOPS)</a:t>
            </a:r>
            <a:endParaRPr sz="1700"/>
          </a:p>
          <a:p>
            <a:pPr indent="0" lvl="0" marL="171450" rtl="0" algn="l">
              <a:lnSpc>
                <a:spcPct val="90000"/>
              </a:lnSpc>
              <a:spcBef>
                <a:spcPts val="400"/>
              </a:spcBef>
              <a:spcAft>
                <a:spcPts val="0"/>
              </a:spcAft>
              <a:buNone/>
            </a:pPr>
            <a:r>
              <a:rPr lang="en-US" sz="1700"/>
              <a:t>–System Integration/Usage</a:t>
            </a:r>
            <a:endParaRPr sz="1700"/>
          </a:p>
          <a:p>
            <a:pPr indent="0" lvl="0" marL="171450" rtl="0" algn="l">
              <a:lnSpc>
                <a:spcPct val="90000"/>
              </a:lnSpc>
              <a:spcBef>
                <a:spcPts val="400"/>
              </a:spcBef>
              <a:spcAft>
                <a:spcPts val="0"/>
              </a:spcAft>
              <a:buNone/>
            </a:pPr>
            <a:r>
              <a:rPr lang="en-US" sz="1700"/>
              <a:t>–Mission Level Description</a:t>
            </a:r>
            <a:endParaRPr sz="1700"/>
          </a:p>
          <a:p>
            <a:pPr indent="0" lvl="0" marL="171450" rtl="0" algn="l">
              <a:lnSpc>
                <a:spcPct val="90000"/>
              </a:lnSpc>
              <a:spcBef>
                <a:spcPts val="400"/>
              </a:spcBef>
              <a:spcAft>
                <a:spcPts val="0"/>
              </a:spcAft>
              <a:buNone/>
            </a:pPr>
            <a:r>
              <a:rPr lang="en-US" sz="1700"/>
              <a:t>–System Block Diagram</a:t>
            </a:r>
            <a:endParaRPr sz="1700"/>
          </a:p>
          <a:p>
            <a:pPr indent="0" lvl="0" marL="171450" rtl="0" algn="l">
              <a:lnSpc>
                <a:spcPct val="90000"/>
              </a:lnSpc>
              <a:spcBef>
                <a:spcPts val="400"/>
              </a:spcBef>
              <a:spcAft>
                <a:spcPts val="0"/>
              </a:spcAft>
              <a:buNone/>
            </a:pPr>
            <a:r>
              <a:rPr lang="en-US" sz="1700"/>
              <a:t>–Interfaces</a:t>
            </a:r>
            <a:endParaRPr sz="1700"/>
          </a:p>
          <a:p>
            <a:pPr indent="0" lvl="0" marL="171450" rtl="0" algn="l">
              <a:lnSpc>
                <a:spcPct val="90000"/>
              </a:lnSpc>
              <a:spcBef>
                <a:spcPts val="400"/>
              </a:spcBef>
              <a:spcAft>
                <a:spcPts val="0"/>
              </a:spcAft>
              <a:buNone/>
            </a:pPr>
            <a:r>
              <a:rPr lang="en-US" sz="1700"/>
              <a:t>–Critical Success Factors</a:t>
            </a:r>
            <a:endParaRPr sz="1700"/>
          </a:p>
          <a:p>
            <a:pPr indent="0" lvl="0" marL="171450" rtl="0" algn="l">
              <a:lnSpc>
                <a:spcPct val="90000"/>
              </a:lnSpc>
              <a:spcBef>
                <a:spcPts val="400"/>
              </a:spcBef>
              <a:spcAft>
                <a:spcPts val="0"/>
              </a:spcAft>
              <a:buNone/>
            </a:pPr>
            <a:r>
              <a:t/>
            </a:r>
            <a:endParaRPr sz="1700"/>
          </a:p>
          <a:p>
            <a:pPr indent="0" lvl="0" marL="0" rtl="0" algn="l">
              <a:lnSpc>
                <a:spcPct val="90000"/>
              </a:lnSpc>
              <a:spcBef>
                <a:spcPts val="500"/>
              </a:spcBef>
              <a:spcAft>
                <a:spcPts val="0"/>
              </a:spcAft>
              <a:buNone/>
            </a:pPr>
            <a:r>
              <a:rPr b="1" lang="en-US" sz="1900"/>
              <a:t>Requirements</a:t>
            </a:r>
            <a:endParaRPr sz="1700"/>
          </a:p>
          <a:p>
            <a:pPr indent="0" lvl="0" marL="171450" rtl="0" algn="l">
              <a:lnSpc>
                <a:spcPct val="90000"/>
              </a:lnSpc>
              <a:spcBef>
                <a:spcPts val="400"/>
              </a:spcBef>
              <a:spcAft>
                <a:spcPts val="0"/>
              </a:spcAft>
              <a:buNone/>
            </a:pPr>
            <a:r>
              <a:rPr lang="en-US" sz="1700"/>
              <a:t>–Requirements Allocation</a:t>
            </a:r>
            <a:endParaRPr sz="1700"/>
          </a:p>
          <a:p>
            <a:pPr indent="0" lvl="0" marL="171450" rtl="0" algn="l">
              <a:lnSpc>
                <a:spcPct val="90000"/>
              </a:lnSpc>
              <a:spcBef>
                <a:spcPts val="400"/>
              </a:spcBef>
              <a:spcAft>
                <a:spcPts val="0"/>
              </a:spcAft>
              <a:buNone/>
            </a:pPr>
            <a:r>
              <a:rPr lang="en-US" sz="1700"/>
              <a:t>–Performance Metrics and Analysis</a:t>
            </a:r>
            <a:endParaRPr b="0" i="0" sz="1800" u="none" cap="none" strike="noStrike">
              <a:solidFill>
                <a:schemeClr val="dk1"/>
              </a:solidFill>
              <a:latin typeface="Arial"/>
              <a:ea typeface="Arial"/>
              <a:cs typeface="Arial"/>
              <a:sym typeface="Arial"/>
            </a:endParaRPr>
          </a:p>
        </p:txBody>
      </p:sp>
      <p:sp>
        <p:nvSpPr>
          <p:cNvPr id="51" name="Google Shape;51;p9"/>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400" u="none" cap="none" strike="noStrike">
                <a:solidFill>
                  <a:schemeClr val="dk1"/>
                </a:solidFill>
                <a:latin typeface="Arial"/>
                <a:ea typeface="Arial"/>
                <a:cs typeface="Arial"/>
                <a:sym typeface="Arial"/>
              </a:rPr>
              <a:t>Design Review Scope</a:t>
            </a:r>
            <a:endParaRPr/>
          </a:p>
        </p:txBody>
      </p:sp>
      <p:sp>
        <p:nvSpPr>
          <p:cNvPr id="52" name="Google Shape;52;p9"/>
          <p:cNvSpPr txBox="1"/>
          <p:nvPr>
            <p:ph idx="1" type="body"/>
          </p:nvPr>
        </p:nvSpPr>
        <p:spPr>
          <a:xfrm>
            <a:off x="4636350" y="1306500"/>
            <a:ext cx="3683400" cy="4245000"/>
          </a:xfrm>
          <a:prstGeom prst="rect">
            <a:avLst/>
          </a:prstGeom>
          <a:noFill/>
          <a:ln>
            <a:noFill/>
          </a:ln>
        </p:spPr>
        <p:txBody>
          <a:bodyPr anchorCtr="0" anchor="t" bIns="0" lIns="0" spcFirstLastPara="1" rIns="0" wrap="square" tIns="0">
            <a:noAutofit/>
          </a:bodyPr>
          <a:lstStyle/>
          <a:p>
            <a:pPr indent="0" lvl="0" marL="0" rtl="0" algn="l">
              <a:lnSpc>
                <a:spcPct val="90000"/>
              </a:lnSpc>
              <a:spcBef>
                <a:spcPts val="500"/>
              </a:spcBef>
              <a:spcAft>
                <a:spcPts val="0"/>
              </a:spcAft>
              <a:buNone/>
            </a:pPr>
            <a:r>
              <a:rPr b="1" lang="en-US" sz="1900"/>
              <a:t>Implementation Proposal</a:t>
            </a:r>
            <a:endParaRPr sz="1700"/>
          </a:p>
          <a:p>
            <a:pPr indent="0" lvl="0" marL="171450" rtl="0" algn="l">
              <a:lnSpc>
                <a:spcPct val="90000"/>
              </a:lnSpc>
              <a:spcBef>
                <a:spcPts val="400"/>
              </a:spcBef>
              <a:spcAft>
                <a:spcPts val="0"/>
              </a:spcAft>
              <a:buNone/>
            </a:pPr>
            <a:r>
              <a:rPr lang="en-US" sz="1700"/>
              <a:t>–System Trade Offs</a:t>
            </a:r>
            <a:endParaRPr sz="1700"/>
          </a:p>
          <a:p>
            <a:pPr indent="0" lvl="0" marL="171450" rtl="0" algn="l">
              <a:lnSpc>
                <a:spcPct val="90000"/>
              </a:lnSpc>
              <a:spcBef>
                <a:spcPts val="400"/>
              </a:spcBef>
              <a:spcAft>
                <a:spcPts val="0"/>
              </a:spcAft>
              <a:buNone/>
            </a:pPr>
            <a:r>
              <a:rPr lang="en-US" sz="1700"/>
              <a:t>–Software Design Analysis</a:t>
            </a:r>
            <a:endParaRPr sz="1700"/>
          </a:p>
          <a:p>
            <a:pPr indent="0" lvl="0" marL="171450" rtl="0" algn="l">
              <a:lnSpc>
                <a:spcPct val="90000"/>
              </a:lnSpc>
              <a:spcBef>
                <a:spcPts val="400"/>
              </a:spcBef>
              <a:spcAft>
                <a:spcPts val="0"/>
              </a:spcAft>
              <a:buNone/>
            </a:pPr>
            <a:r>
              <a:rPr lang="en-US" sz="1700"/>
              <a:t>–Risk Analyses</a:t>
            </a:r>
            <a:endParaRPr sz="1700"/>
          </a:p>
          <a:p>
            <a:pPr indent="0" lvl="0" marL="171450" rtl="0" algn="l">
              <a:lnSpc>
                <a:spcPct val="90000"/>
              </a:lnSpc>
              <a:spcBef>
                <a:spcPts val="400"/>
              </a:spcBef>
              <a:spcAft>
                <a:spcPts val="0"/>
              </a:spcAft>
              <a:buNone/>
            </a:pPr>
            <a:r>
              <a:t/>
            </a:r>
            <a:endParaRPr sz="1700"/>
          </a:p>
          <a:p>
            <a:pPr indent="0" lvl="0" marL="0" rtl="0" algn="l">
              <a:lnSpc>
                <a:spcPct val="90000"/>
              </a:lnSpc>
              <a:spcBef>
                <a:spcPts val="400"/>
              </a:spcBef>
              <a:spcAft>
                <a:spcPts val="0"/>
              </a:spcAft>
              <a:buNone/>
            </a:pPr>
            <a:r>
              <a:rPr b="1" lang="en-US" sz="1900"/>
              <a:t>Path Forward</a:t>
            </a:r>
            <a:endParaRPr b="1" sz="1900"/>
          </a:p>
          <a:p>
            <a:pPr indent="0" lvl="0" marL="171450" rtl="0" algn="l">
              <a:lnSpc>
                <a:spcPct val="90000"/>
              </a:lnSpc>
              <a:spcBef>
                <a:spcPts val="400"/>
              </a:spcBef>
              <a:spcAft>
                <a:spcPts val="0"/>
              </a:spcAft>
              <a:buNone/>
            </a:pPr>
            <a:r>
              <a:rPr lang="en-US" sz="1700"/>
              <a:t>–Cost to Finish Implementation</a:t>
            </a:r>
            <a:endParaRPr sz="1700"/>
          </a:p>
          <a:p>
            <a:pPr indent="0" lvl="0" marL="171450" rtl="0" algn="l">
              <a:lnSpc>
                <a:spcPct val="90000"/>
              </a:lnSpc>
              <a:spcBef>
                <a:spcPts val="400"/>
              </a:spcBef>
              <a:spcAft>
                <a:spcPts val="0"/>
              </a:spcAft>
              <a:buNone/>
            </a:pPr>
            <a:r>
              <a:rPr lang="en-US" sz="1700"/>
              <a:t>–Predicted System Performance</a:t>
            </a:r>
            <a:endParaRPr sz="1700"/>
          </a:p>
          <a:p>
            <a:pPr indent="0" lvl="0" marL="171450" rtl="0" algn="l">
              <a:lnSpc>
                <a:spcPct val="90000"/>
              </a:lnSpc>
              <a:spcBef>
                <a:spcPts val="400"/>
              </a:spcBef>
              <a:spcAft>
                <a:spcPts val="0"/>
              </a:spcAft>
              <a:buNone/>
            </a:pPr>
            <a:r>
              <a:rPr lang="en-US" sz="1700"/>
              <a:t>–Schedule to Finish Implementation</a:t>
            </a:r>
            <a:endParaRPr sz="1700"/>
          </a:p>
          <a:p>
            <a:pPr indent="0" lvl="0" marL="171450" rtl="0" algn="l">
              <a:lnSpc>
                <a:spcPct val="90000"/>
              </a:lnSpc>
              <a:spcBef>
                <a:spcPts val="400"/>
              </a:spcBef>
              <a:spcAft>
                <a:spcPts val="0"/>
              </a:spcAft>
              <a:buNone/>
            </a:pPr>
            <a:r>
              <a:rPr lang="en-US" sz="1700"/>
              <a:t>–Upcoming Plans</a:t>
            </a:r>
            <a:endParaRPr/>
          </a:p>
          <a:p>
            <a:pPr indent="-114300" lvl="1" marL="400050" marR="0" rtl="0" algn="l">
              <a:lnSpc>
                <a:spcPct val="90000"/>
              </a:lnSpc>
              <a:spcBef>
                <a:spcPts val="36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53" name="Google Shape;53;p9"/>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0"/>
          <p:cNvSpPr txBox="1"/>
          <p:nvPr>
            <p:ph idx="1" type="body"/>
          </p:nvPr>
        </p:nvSpPr>
        <p:spPr>
          <a:xfrm>
            <a:off x="485421" y="990600"/>
            <a:ext cx="8218311" cy="5184422"/>
          </a:xfrm>
          <a:prstGeom prst="rect">
            <a:avLst/>
          </a:prstGeom>
          <a:noFill/>
          <a:ln>
            <a:noFill/>
          </a:ln>
        </p:spPr>
        <p:txBody>
          <a:bodyPr anchorCtr="0" anchor="t" bIns="0" lIns="0" spcFirstLastPara="1" rIns="0" wrap="square" tIns="0">
            <a:noAutofit/>
          </a:bodyPr>
          <a:lstStyle/>
          <a:p>
            <a:pPr indent="-355600" lvl="0" marL="457200" marR="0" rtl="0" algn="l">
              <a:spcBef>
                <a:spcPts val="0"/>
              </a:spcBef>
              <a:spcAft>
                <a:spcPts val="0"/>
              </a:spcAft>
              <a:buClr>
                <a:schemeClr val="dk1"/>
              </a:buClr>
              <a:buSzPts val="2000"/>
              <a:buFont typeface="Arial"/>
              <a:buChar char="●"/>
            </a:pPr>
            <a:r>
              <a:rPr b="1" i="0" lang="en-US" sz="2000" u="none" cap="none" strike="noStrike">
                <a:solidFill>
                  <a:schemeClr val="dk1"/>
                </a:solidFill>
                <a:latin typeface="Arial"/>
                <a:ea typeface="Arial"/>
                <a:cs typeface="Arial"/>
                <a:sym typeface="Arial"/>
              </a:rPr>
              <a:t>System Purpose / Objective</a:t>
            </a:r>
            <a:endParaRPr/>
          </a:p>
          <a:p>
            <a:pPr indent="-355600" lvl="1" marL="914400" marR="0" rtl="0" algn="l">
              <a:spcBef>
                <a:spcPts val="0"/>
              </a:spcBef>
              <a:spcAft>
                <a:spcPts val="0"/>
              </a:spcAft>
              <a:buClr>
                <a:schemeClr val="dk1"/>
              </a:buClr>
              <a:buSzPts val="2000"/>
              <a:buFont typeface="Arial"/>
              <a:buChar char="○"/>
            </a:pPr>
            <a:r>
              <a:rPr b="0" i="0" lang="en-US" sz="1800" u="none" cap="none" strike="noStrike">
                <a:solidFill>
                  <a:schemeClr val="dk1"/>
                </a:solidFill>
                <a:latin typeface="Arial"/>
                <a:ea typeface="Arial"/>
                <a:cs typeface="Arial"/>
                <a:sym typeface="Arial"/>
              </a:rPr>
              <a:t>Plan a ’high-level’/’global’ path for an autonomous vehicle through </a:t>
            </a:r>
            <a:r>
              <a:rPr lang="en-US"/>
              <a:t>austere </a:t>
            </a:r>
            <a:r>
              <a:rPr b="0" i="0" lang="en-US" sz="1800" u="none" cap="none" strike="noStrike">
                <a:solidFill>
                  <a:schemeClr val="dk1"/>
                </a:solidFill>
                <a:latin typeface="Arial"/>
                <a:ea typeface="Arial"/>
                <a:cs typeface="Arial"/>
                <a:sym typeface="Arial"/>
              </a:rPr>
              <a:t>terrain</a:t>
            </a:r>
            <a:endParaRPr/>
          </a:p>
          <a:p>
            <a:pPr indent="-355600" lvl="2" marL="1371600" marR="0" rtl="0" algn="l">
              <a:spcBef>
                <a:spcPts val="0"/>
              </a:spcBef>
              <a:spcAft>
                <a:spcPts val="0"/>
              </a:spcAft>
              <a:buClr>
                <a:schemeClr val="dk1"/>
              </a:buClr>
              <a:buSzPts val="2000"/>
              <a:buFont typeface="Arial"/>
              <a:buChar char="■"/>
            </a:pPr>
            <a:r>
              <a:rPr b="0" i="0" lang="en-US" sz="1600" u="none" cap="none" strike="noStrike">
                <a:solidFill>
                  <a:schemeClr val="dk1"/>
                </a:solidFill>
                <a:latin typeface="Arial"/>
                <a:ea typeface="Arial"/>
                <a:cs typeface="Arial"/>
                <a:sym typeface="Arial"/>
              </a:rPr>
              <a:t>Minimize the total distance travelled</a:t>
            </a:r>
            <a:endParaRPr/>
          </a:p>
          <a:p>
            <a:pPr indent="-355600" lvl="2" marL="1371600" marR="0" rtl="0" algn="l">
              <a:spcBef>
                <a:spcPts val="0"/>
              </a:spcBef>
              <a:spcAft>
                <a:spcPts val="0"/>
              </a:spcAft>
              <a:buClr>
                <a:schemeClr val="dk1"/>
              </a:buClr>
              <a:buSzPts val="2000"/>
              <a:buFont typeface="Arial"/>
              <a:buChar char="■"/>
            </a:pPr>
            <a:r>
              <a:rPr b="0" i="0" lang="en-US" sz="1600" u="none" cap="none" strike="noStrike">
                <a:solidFill>
                  <a:schemeClr val="dk1"/>
                </a:solidFill>
                <a:latin typeface="Arial"/>
                <a:ea typeface="Arial"/>
                <a:cs typeface="Arial"/>
                <a:sym typeface="Arial"/>
              </a:rPr>
              <a:t>Provide waypoints (sequence of coordinates) that define the path</a:t>
            </a:r>
            <a:endParaRPr/>
          </a:p>
          <a:p>
            <a:pPr indent="-355600" lvl="2" marL="1371600" marR="0" rtl="0" algn="l">
              <a:spcBef>
                <a:spcPts val="0"/>
              </a:spcBef>
              <a:spcAft>
                <a:spcPts val="0"/>
              </a:spcAft>
              <a:buClr>
                <a:schemeClr val="dk1"/>
              </a:buClr>
              <a:buSzPts val="2000"/>
              <a:buFont typeface="Arial"/>
              <a:buChar char="■"/>
            </a:pPr>
            <a:r>
              <a:rPr b="0" i="0" lang="en-US" sz="1600" u="none" cap="none" strike="noStrike">
                <a:solidFill>
                  <a:schemeClr val="dk1"/>
                </a:solidFill>
                <a:latin typeface="Arial"/>
                <a:ea typeface="Arial"/>
                <a:cs typeface="Arial"/>
                <a:sym typeface="Arial"/>
              </a:rPr>
              <a:t>Account for mobility limitations of the particular autonomous vehicle</a:t>
            </a:r>
            <a:endParaRPr/>
          </a:p>
          <a:p>
            <a:pPr indent="-355600" lvl="0" marL="457200" marR="0" rtl="0" algn="l">
              <a:spcBef>
                <a:spcPts val="0"/>
              </a:spcBef>
              <a:spcAft>
                <a:spcPts val="0"/>
              </a:spcAft>
              <a:buClr>
                <a:schemeClr val="dk1"/>
              </a:buClr>
              <a:buSzPts val="2000"/>
              <a:buFont typeface="Arial"/>
              <a:buChar char="●"/>
            </a:pPr>
            <a:r>
              <a:rPr b="1" i="0" lang="en-US" sz="2000" u="none" cap="none" strike="noStrike">
                <a:solidFill>
                  <a:schemeClr val="dk1"/>
                </a:solidFill>
                <a:latin typeface="Arial"/>
                <a:ea typeface="Arial"/>
                <a:cs typeface="Arial"/>
                <a:sym typeface="Arial"/>
              </a:rPr>
              <a:t>System User</a:t>
            </a:r>
            <a:endParaRPr/>
          </a:p>
          <a:p>
            <a:pPr indent="-355600" lvl="1" marL="914400" marR="0" rtl="0" algn="l">
              <a:spcBef>
                <a:spcPts val="0"/>
              </a:spcBef>
              <a:spcAft>
                <a:spcPts val="0"/>
              </a:spcAft>
              <a:buClr>
                <a:schemeClr val="dk1"/>
              </a:buClr>
              <a:buSzPts val="2000"/>
              <a:buFont typeface="Arial"/>
              <a:buChar char="○"/>
            </a:pPr>
            <a:r>
              <a:rPr b="0" i="0" lang="en-US" sz="1800" u="none" cap="none" strike="noStrike">
                <a:solidFill>
                  <a:schemeClr val="dk1"/>
                </a:solidFill>
                <a:latin typeface="Arial"/>
                <a:ea typeface="Arial"/>
                <a:cs typeface="Arial"/>
                <a:sym typeface="Arial"/>
              </a:rPr>
              <a:t>Operators of the autonomous vehicle</a:t>
            </a:r>
            <a:endParaRPr/>
          </a:p>
          <a:p>
            <a:pPr indent="-355600" lvl="2" marL="1371600" marR="0" rtl="0" algn="l">
              <a:spcBef>
                <a:spcPts val="0"/>
              </a:spcBef>
              <a:spcAft>
                <a:spcPts val="0"/>
              </a:spcAft>
              <a:buClr>
                <a:schemeClr val="dk1"/>
              </a:buClr>
              <a:buSzPts val="2000"/>
              <a:buFont typeface="Arial"/>
              <a:buChar char="■"/>
            </a:pPr>
            <a:r>
              <a:rPr b="0" i="0" lang="en-US" sz="1600" u="none" cap="none" strike="noStrike">
                <a:solidFill>
                  <a:schemeClr val="dk1"/>
                </a:solidFill>
                <a:latin typeface="Arial"/>
                <a:ea typeface="Arial"/>
                <a:cs typeface="Arial"/>
                <a:sym typeface="Arial"/>
              </a:rPr>
              <a:t>In ECE 4012 – Design Team B</a:t>
            </a:r>
            <a:endParaRPr/>
          </a:p>
          <a:p>
            <a:pPr indent="-355600" lvl="2" marL="1371600" marR="0" rtl="0" algn="l">
              <a:spcBef>
                <a:spcPts val="0"/>
              </a:spcBef>
              <a:spcAft>
                <a:spcPts val="0"/>
              </a:spcAft>
              <a:buClr>
                <a:schemeClr val="dk1"/>
              </a:buClr>
              <a:buSzPts val="2000"/>
              <a:buFont typeface="Arial"/>
              <a:buChar char="■"/>
            </a:pPr>
            <a:r>
              <a:rPr b="0" i="0" lang="en-US" sz="1600" u="none" cap="none" strike="noStrike">
                <a:solidFill>
                  <a:schemeClr val="dk1"/>
                </a:solidFill>
                <a:latin typeface="Arial"/>
                <a:ea typeface="Arial"/>
                <a:cs typeface="Arial"/>
                <a:sym typeface="Arial"/>
              </a:rPr>
              <a:t>Outside of ECE 4012: Harris Corp. and/or potential clients</a:t>
            </a:r>
            <a:endParaRPr/>
          </a:p>
          <a:p>
            <a:pPr indent="0" lvl="2" marL="400050" marR="0" rtl="0" algn="l">
              <a:spcBef>
                <a:spcPts val="320"/>
              </a:spcBef>
              <a:spcAft>
                <a:spcPts val="0"/>
              </a:spcAft>
              <a:buClr>
                <a:schemeClr val="dk1"/>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60" name="Google Shape;60;p10"/>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Concept of Operations (CONOPS)</a:t>
            </a:r>
            <a:endParaRPr/>
          </a:p>
        </p:txBody>
      </p:sp>
      <p:sp>
        <p:nvSpPr>
          <p:cNvPr id="61" name="Google Shape;61;p10"/>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1"/>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System Integration/Usage</a:t>
            </a:r>
            <a:endParaRPr b="1" i="0" sz="2600" u="none" cap="none" strike="noStrike">
              <a:solidFill>
                <a:schemeClr val="dk1"/>
              </a:solidFill>
              <a:latin typeface="Arial"/>
              <a:ea typeface="Arial"/>
              <a:cs typeface="Arial"/>
              <a:sym typeface="Arial"/>
            </a:endParaRPr>
          </a:p>
        </p:txBody>
      </p:sp>
      <p:sp>
        <p:nvSpPr>
          <p:cNvPr id="68" name="Google Shape;68;p11"/>
          <p:cNvSpPr/>
          <p:nvPr/>
        </p:nvSpPr>
        <p:spPr>
          <a:xfrm>
            <a:off x="369432" y="2738726"/>
            <a:ext cx="1191126" cy="625642"/>
          </a:xfrm>
          <a:prstGeom prst="rect">
            <a:avLst/>
          </a:prstGeom>
          <a:solidFill>
            <a:schemeClr val="lt1"/>
          </a:solidFill>
          <a:ln cap="flat" cmpd="sng" w="2222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200"/>
              <a:buFont typeface="Times New Roman"/>
              <a:buNone/>
            </a:pPr>
            <a:r>
              <a:rPr b="0" i="0" lang="en-US" sz="1200" u="none" cap="none" strike="noStrike">
                <a:solidFill>
                  <a:schemeClr val="dk1"/>
                </a:solidFill>
                <a:latin typeface="Times New Roman"/>
                <a:ea typeface="Times New Roman"/>
                <a:cs typeface="Times New Roman"/>
                <a:sym typeface="Times New Roman"/>
              </a:rPr>
              <a:t>LiDAR Drone</a:t>
            </a:r>
            <a:endParaRPr/>
          </a:p>
        </p:txBody>
      </p:sp>
      <p:sp>
        <p:nvSpPr>
          <p:cNvPr id="69" name="Google Shape;69;p11"/>
          <p:cNvSpPr/>
          <p:nvPr/>
        </p:nvSpPr>
        <p:spPr>
          <a:xfrm>
            <a:off x="7511858" y="3088348"/>
            <a:ext cx="1191126" cy="625642"/>
          </a:xfrm>
          <a:prstGeom prst="rect">
            <a:avLst/>
          </a:prstGeom>
          <a:solidFill>
            <a:schemeClr val="lt1"/>
          </a:solidFill>
          <a:ln cap="flat" cmpd="sng" w="2222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200"/>
              <a:buFont typeface="Times New Roman"/>
              <a:buNone/>
            </a:pPr>
            <a:r>
              <a:rPr b="0" i="0" lang="en-US" sz="1200" u="none" cap="none" strike="noStrike">
                <a:solidFill>
                  <a:schemeClr val="dk1"/>
                </a:solidFill>
                <a:latin typeface="Times New Roman"/>
                <a:ea typeface="Times New Roman"/>
                <a:cs typeface="Times New Roman"/>
                <a:sym typeface="Times New Roman"/>
              </a:rPr>
              <a:t>Navigational Robot</a:t>
            </a:r>
            <a:endParaRPr/>
          </a:p>
        </p:txBody>
      </p:sp>
      <p:sp>
        <p:nvSpPr>
          <p:cNvPr id="70" name="Google Shape;70;p11"/>
          <p:cNvSpPr/>
          <p:nvPr/>
        </p:nvSpPr>
        <p:spPr>
          <a:xfrm>
            <a:off x="3372449" y="2396532"/>
            <a:ext cx="2217504" cy="2009273"/>
          </a:xfrm>
          <a:prstGeom prst="rect">
            <a:avLst/>
          </a:prstGeom>
          <a:solidFill>
            <a:schemeClr val="lt1"/>
          </a:solidFill>
          <a:ln cap="flat" cmpd="dbl" w="5397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Times New Roman"/>
              <a:buNone/>
            </a:pPr>
            <a:r>
              <a:rPr b="1" i="0" lang="en-US" sz="1800" u="none" cap="none" strike="noStrike">
                <a:solidFill>
                  <a:schemeClr val="dk1"/>
                </a:solidFill>
                <a:latin typeface="Times New Roman"/>
                <a:ea typeface="Times New Roman"/>
                <a:cs typeface="Times New Roman"/>
                <a:sym typeface="Times New Roman"/>
              </a:rPr>
              <a:t>Path Planner</a:t>
            </a:r>
            <a:endParaRPr b="1" i="0" sz="1800" u="none" cap="none" strike="noStrike">
              <a:solidFill>
                <a:schemeClr val="dk1"/>
              </a:solidFill>
              <a:latin typeface="Times New Roman"/>
              <a:ea typeface="Times New Roman"/>
              <a:cs typeface="Times New Roman"/>
              <a:sym typeface="Times New Roman"/>
            </a:endParaRPr>
          </a:p>
        </p:txBody>
      </p:sp>
      <p:cxnSp>
        <p:nvCxnSpPr>
          <p:cNvPr id="71" name="Google Shape;71;p11"/>
          <p:cNvCxnSpPr>
            <a:stCxn id="68" idx="3"/>
          </p:cNvCxnSpPr>
          <p:nvPr/>
        </p:nvCxnSpPr>
        <p:spPr>
          <a:xfrm>
            <a:off x="1560558" y="3051547"/>
            <a:ext cx="1812000" cy="0"/>
          </a:xfrm>
          <a:prstGeom prst="straightConnector1">
            <a:avLst/>
          </a:prstGeom>
          <a:solidFill>
            <a:schemeClr val="accent1"/>
          </a:solidFill>
          <a:ln cap="flat" cmpd="sng" w="9525">
            <a:solidFill>
              <a:schemeClr val="dk1"/>
            </a:solidFill>
            <a:prstDash val="solid"/>
            <a:round/>
            <a:headEnd len="sm" w="sm" type="none"/>
            <a:tailEnd len="med" w="med" type="triangle"/>
          </a:ln>
        </p:spPr>
      </p:cxnSp>
      <p:sp>
        <p:nvSpPr>
          <p:cNvPr id="72" name="Google Shape;72;p11"/>
          <p:cNvSpPr txBox="1"/>
          <p:nvPr/>
        </p:nvSpPr>
        <p:spPr>
          <a:xfrm>
            <a:off x="1641810" y="2774548"/>
            <a:ext cx="1629549" cy="276999"/>
          </a:xfrm>
          <a:prstGeom prst="rect">
            <a:avLst/>
          </a:prstGeom>
          <a:noFill/>
          <a:ln>
            <a:noFill/>
          </a:ln>
        </p:spPr>
        <p:txBody>
          <a:bodyPr anchorCtr="0" anchor="t" bIns="45700" lIns="91425" spcFirstLastPara="1" rIns="91425" wrap="square" tIns="45700">
            <a:noAutofit/>
          </a:bodyPr>
          <a:lstStyle/>
          <a:p>
            <a:pPr indent="-171450" lvl="0" marL="171450" marR="0" rtl="0" algn="ctr">
              <a:spcBef>
                <a:spcPts val="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Terrain Data (LAS)</a:t>
            </a:r>
            <a:endParaRPr b="0" i="0" sz="1200" u="none" cap="none" strike="noStrike">
              <a:solidFill>
                <a:schemeClr val="dk1"/>
              </a:solidFill>
              <a:latin typeface="Arial"/>
              <a:ea typeface="Arial"/>
              <a:cs typeface="Arial"/>
              <a:sym typeface="Arial"/>
            </a:endParaRPr>
          </a:p>
        </p:txBody>
      </p:sp>
      <p:cxnSp>
        <p:nvCxnSpPr>
          <p:cNvPr id="73" name="Google Shape;73;p11"/>
          <p:cNvCxnSpPr>
            <a:stCxn id="70" idx="3"/>
            <a:endCxn id="69" idx="1"/>
          </p:cNvCxnSpPr>
          <p:nvPr/>
        </p:nvCxnSpPr>
        <p:spPr>
          <a:xfrm>
            <a:off x="5589953" y="3401169"/>
            <a:ext cx="1921800" cy="0"/>
          </a:xfrm>
          <a:prstGeom prst="straightConnector1">
            <a:avLst/>
          </a:prstGeom>
          <a:solidFill>
            <a:schemeClr val="accent1"/>
          </a:solidFill>
          <a:ln cap="flat" cmpd="sng" w="9525">
            <a:solidFill>
              <a:schemeClr val="dk1"/>
            </a:solidFill>
            <a:prstDash val="solid"/>
            <a:round/>
            <a:headEnd len="sm" w="sm" type="none"/>
            <a:tailEnd len="med" w="med" type="triangle"/>
          </a:ln>
        </p:spPr>
      </p:cxnSp>
      <p:sp>
        <p:nvSpPr>
          <p:cNvPr id="74" name="Google Shape;74;p11"/>
          <p:cNvSpPr txBox="1"/>
          <p:nvPr/>
        </p:nvSpPr>
        <p:spPr>
          <a:xfrm>
            <a:off x="5844724" y="3124169"/>
            <a:ext cx="1485408" cy="27699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200" u="none" cap="none" strike="noStrike">
                <a:solidFill>
                  <a:schemeClr val="dk1"/>
                </a:solidFill>
                <a:latin typeface="Arial"/>
                <a:ea typeface="Arial"/>
                <a:cs typeface="Arial"/>
                <a:sym typeface="Arial"/>
              </a:rPr>
              <a:t>Waypoints</a:t>
            </a:r>
            <a:endParaRPr b="0" i="0" sz="1200" u="none" cap="none" strike="noStrike">
              <a:solidFill>
                <a:schemeClr val="dk1"/>
              </a:solidFill>
              <a:latin typeface="Arial"/>
              <a:ea typeface="Arial"/>
              <a:cs typeface="Arial"/>
              <a:sym typeface="Arial"/>
            </a:endParaRPr>
          </a:p>
        </p:txBody>
      </p:sp>
      <p:sp>
        <p:nvSpPr>
          <p:cNvPr id="75" name="Google Shape;75;p11"/>
          <p:cNvSpPr/>
          <p:nvPr/>
        </p:nvSpPr>
        <p:spPr>
          <a:xfrm>
            <a:off x="362550" y="3547815"/>
            <a:ext cx="1191126" cy="625642"/>
          </a:xfrm>
          <a:prstGeom prst="rect">
            <a:avLst/>
          </a:prstGeom>
          <a:solidFill>
            <a:schemeClr val="lt1"/>
          </a:solidFill>
          <a:ln cap="flat" cmpd="sng" w="2222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200"/>
              <a:buFont typeface="Times New Roman"/>
              <a:buNone/>
            </a:pPr>
            <a:r>
              <a:rPr b="0" i="0" lang="en-US" sz="1200" u="none" cap="none" strike="noStrike">
                <a:solidFill>
                  <a:schemeClr val="dk1"/>
                </a:solidFill>
                <a:latin typeface="Times New Roman"/>
                <a:ea typeface="Times New Roman"/>
                <a:cs typeface="Times New Roman"/>
                <a:sym typeface="Times New Roman"/>
              </a:rPr>
              <a:t>User</a:t>
            </a:r>
            <a:endParaRPr b="0" i="0" sz="1200" u="none" cap="none" strike="noStrike">
              <a:solidFill>
                <a:schemeClr val="dk1"/>
              </a:solidFill>
              <a:latin typeface="Times New Roman"/>
              <a:ea typeface="Times New Roman"/>
              <a:cs typeface="Times New Roman"/>
              <a:sym typeface="Times New Roman"/>
            </a:endParaRPr>
          </a:p>
        </p:txBody>
      </p:sp>
      <p:cxnSp>
        <p:nvCxnSpPr>
          <p:cNvPr id="76" name="Google Shape;76;p11"/>
          <p:cNvCxnSpPr>
            <a:stCxn id="75" idx="3"/>
          </p:cNvCxnSpPr>
          <p:nvPr/>
        </p:nvCxnSpPr>
        <p:spPr>
          <a:xfrm>
            <a:off x="1553676" y="3860636"/>
            <a:ext cx="1812000" cy="0"/>
          </a:xfrm>
          <a:prstGeom prst="straightConnector1">
            <a:avLst/>
          </a:prstGeom>
          <a:solidFill>
            <a:schemeClr val="accent1"/>
          </a:solidFill>
          <a:ln cap="flat" cmpd="sng" w="9525">
            <a:solidFill>
              <a:schemeClr val="dk1"/>
            </a:solidFill>
            <a:prstDash val="solid"/>
            <a:round/>
            <a:headEnd len="sm" w="sm" type="none"/>
            <a:tailEnd len="med" w="med" type="triangle"/>
          </a:ln>
        </p:spPr>
      </p:cxnSp>
      <p:sp>
        <p:nvSpPr>
          <p:cNvPr id="77" name="Google Shape;77;p11"/>
          <p:cNvSpPr txBox="1"/>
          <p:nvPr/>
        </p:nvSpPr>
        <p:spPr>
          <a:xfrm>
            <a:off x="1634340" y="3923676"/>
            <a:ext cx="1542410" cy="646331"/>
          </a:xfrm>
          <a:prstGeom prst="rect">
            <a:avLst/>
          </a:prstGeom>
          <a:noFill/>
          <a:ln>
            <a:noFill/>
          </a:ln>
        </p:spPr>
        <p:txBody>
          <a:bodyPr anchorCtr="0" anchor="t" bIns="45700" lIns="91425" spcFirstLastPara="1" rIns="91425" wrap="square" tIns="45700">
            <a:noAutofit/>
          </a:bodyPr>
          <a:lstStyle/>
          <a:p>
            <a:pPr indent="-171450" lvl="0" marL="17145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Robot Limitations</a:t>
            </a:r>
            <a:endParaRPr/>
          </a:p>
          <a:p>
            <a:pPr indent="-171450" lvl="0" marL="17145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Start/End Points</a:t>
            </a:r>
            <a:endParaRPr/>
          </a:p>
          <a:p>
            <a:pPr indent="-171450" lvl="0" marL="17145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Arial"/>
                <a:ea typeface="Arial"/>
                <a:cs typeface="Arial"/>
                <a:sym typeface="Arial"/>
              </a:rPr>
              <a:t>“Connectivity”</a:t>
            </a:r>
            <a:endParaRPr b="0" i="0" sz="1200" u="none" cap="none" strike="noStrike">
              <a:solidFill>
                <a:schemeClr val="dk1"/>
              </a:solidFill>
              <a:latin typeface="Arial"/>
              <a:ea typeface="Arial"/>
              <a:cs typeface="Arial"/>
              <a:sym typeface="Arial"/>
            </a:endParaRPr>
          </a:p>
        </p:txBody>
      </p:sp>
      <p:sp>
        <p:nvSpPr>
          <p:cNvPr id="78" name="Google Shape;78;p11"/>
          <p:cNvSpPr/>
          <p:nvPr/>
        </p:nvSpPr>
        <p:spPr>
          <a:xfrm rot="-5400000">
            <a:off x="2378311" y="3870643"/>
            <a:ext cx="180964" cy="1793551"/>
          </a:xfrm>
          <a:prstGeom prst="leftBrace">
            <a:avLst>
              <a:gd fmla="val 8333" name="adj1"/>
              <a:gd fmla="val 50000" name="adj2"/>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79" name="Google Shape;79;p11"/>
          <p:cNvSpPr txBox="1"/>
          <p:nvPr/>
        </p:nvSpPr>
        <p:spPr>
          <a:xfrm>
            <a:off x="5657745" y="4978730"/>
            <a:ext cx="1786200" cy="2769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rPr>
              <a:t>Wired/WLAN</a:t>
            </a:r>
            <a:endParaRPr sz="1200">
              <a:solidFill>
                <a:schemeClr val="dk1"/>
              </a:solidFill>
              <a:latin typeface="Arial"/>
              <a:ea typeface="Arial"/>
              <a:cs typeface="Arial"/>
              <a:sym typeface="Arial"/>
            </a:endParaRPr>
          </a:p>
        </p:txBody>
      </p:sp>
      <p:sp>
        <p:nvSpPr>
          <p:cNvPr id="80" name="Google Shape;80;p11"/>
          <p:cNvSpPr txBox="1"/>
          <p:nvPr/>
        </p:nvSpPr>
        <p:spPr>
          <a:xfrm>
            <a:off x="1575695" y="4964830"/>
            <a:ext cx="1786200" cy="27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dk1"/>
                </a:solidFill>
              </a:rPr>
              <a:t>Command Line Input</a:t>
            </a:r>
            <a:endParaRPr sz="1200">
              <a:solidFill>
                <a:schemeClr val="dk1"/>
              </a:solidFill>
              <a:latin typeface="Arial"/>
              <a:ea typeface="Arial"/>
              <a:cs typeface="Arial"/>
              <a:sym typeface="Arial"/>
            </a:endParaRPr>
          </a:p>
        </p:txBody>
      </p:sp>
      <p:sp>
        <p:nvSpPr>
          <p:cNvPr id="81" name="Google Shape;81;p11"/>
          <p:cNvSpPr/>
          <p:nvPr/>
        </p:nvSpPr>
        <p:spPr>
          <a:xfrm rot="-5400000">
            <a:off x="6460392" y="3870563"/>
            <a:ext cx="180900" cy="1793700"/>
          </a:xfrm>
          <a:prstGeom prst="leftBrace">
            <a:avLst>
              <a:gd fmla="val 8333" name="adj1"/>
              <a:gd fmla="val 50000" name="adj2"/>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82" name="Google Shape;82;p11"/>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2"/>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Mission-Level Description</a:t>
            </a:r>
            <a:endParaRPr b="1" i="0" sz="2600" u="none" cap="none" strike="noStrike">
              <a:solidFill>
                <a:schemeClr val="dk1"/>
              </a:solidFill>
              <a:latin typeface="Arial"/>
              <a:ea typeface="Arial"/>
              <a:cs typeface="Arial"/>
              <a:sym typeface="Arial"/>
            </a:endParaRPr>
          </a:p>
        </p:txBody>
      </p:sp>
      <p:sp>
        <p:nvSpPr>
          <p:cNvPr id="89" name="Google Shape;89;p12"/>
          <p:cNvSpPr txBox="1"/>
          <p:nvPr/>
        </p:nvSpPr>
        <p:spPr>
          <a:xfrm>
            <a:off x="250530" y="987679"/>
            <a:ext cx="8095800" cy="5184300"/>
          </a:xfrm>
          <a:prstGeom prst="rect">
            <a:avLst/>
          </a:prstGeom>
          <a:blipFill rotWithShape="1">
            <a:blip r:embed="rId3">
              <a:alphaModFix/>
            </a:blip>
            <a:stretch>
              <a:fillRect b="0" l="-1659" r="0" t="-2709"/>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latin typeface="Times New Roman"/>
                <a:ea typeface="Times New Roman"/>
                <a:cs typeface="Times New Roman"/>
                <a:sym typeface="Times New Roman"/>
              </a:rPr>
              <a:t> </a:t>
            </a:r>
            <a:endParaRPr/>
          </a:p>
        </p:txBody>
      </p:sp>
      <p:sp>
        <p:nvSpPr>
          <p:cNvPr id="90" name="Google Shape;90;p12"/>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3"/>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System Block Diagram</a:t>
            </a:r>
            <a:endParaRPr/>
          </a:p>
        </p:txBody>
      </p:sp>
      <p:grpSp>
        <p:nvGrpSpPr>
          <p:cNvPr id="97" name="Google Shape;97;p13"/>
          <p:cNvGrpSpPr/>
          <p:nvPr/>
        </p:nvGrpSpPr>
        <p:grpSpPr>
          <a:xfrm>
            <a:off x="927848" y="2299448"/>
            <a:ext cx="7412284" cy="2218764"/>
            <a:chOff x="927848" y="2299448"/>
            <a:chExt cx="7412284" cy="2218764"/>
          </a:xfrm>
        </p:grpSpPr>
        <p:sp>
          <p:nvSpPr>
            <p:cNvPr id="98" name="Google Shape;98;p13"/>
            <p:cNvSpPr/>
            <p:nvPr/>
          </p:nvSpPr>
          <p:spPr>
            <a:xfrm>
              <a:off x="927848" y="2299448"/>
              <a:ext cx="7412284" cy="2218764"/>
            </a:xfrm>
            <a:prstGeom prst="rect">
              <a:avLst/>
            </a:prstGeom>
            <a:solidFill>
              <a:schemeClr val="lt1"/>
            </a:solidFill>
            <a:ln cap="flat" cmpd="sng" w="44450">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Times New Roman"/>
                <a:buNone/>
              </a:pPr>
              <a:r>
                <a:rPr b="1" lang="en-US" sz="1800">
                  <a:solidFill>
                    <a:schemeClr val="dk1"/>
                  </a:solidFill>
                  <a:latin typeface="Times New Roman"/>
                  <a:ea typeface="Times New Roman"/>
                  <a:cs typeface="Times New Roman"/>
                  <a:sym typeface="Times New Roman"/>
                </a:rPr>
                <a:t>Path Planner</a:t>
              </a:r>
              <a:r>
                <a:rPr b="1" i="0" lang="en-US" sz="1800" u="none" cap="none" strike="noStrike">
                  <a:solidFill>
                    <a:schemeClr val="dk1"/>
                  </a:solidFill>
                  <a:latin typeface="Times New Roman"/>
                  <a:ea typeface="Times New Roman"/>
                  <a:cs typeface="Times New Roman"/>
                  <a:sym typeface="Times New Roman"/>
                </a:rPr>
                <a:t>:</a:t>
              </a:r>
              <a:endParaRPr b="1" i="0" sz="1800" u="none" cap="none" strike="noStrike">
                <a:solidFill>
                  <a:schemeClr val="dk1"/>
                </a:solidFill>
                <a:latin typeface="Times New Roman"/>
                <a:ea typeface="Times New Roman"/>
                <a:cs typeface="Times New Roman"/>
                <a:sym typeface="Times New Roman"/>
              </a:endParaRPr>
            </a:p>
          </p:txBody>
        </p:sp>
        <p:sp>
          <p:nvSpPr>
            <p:cNvPr id="99" name="Google Shape;99;p13"/>
            <p:cNvSpPr/>
            <p:nvPr/>
          </p:nvSpPr>
          <p:spPr>
            <a:xfrm>
              <a:off x="1115281" y="2888438"/>
              <a:ext cx="1153834" cy="1202114"/>
            </a:xfrm>
            <a:prstGeom prst="rect">
              <a:avLst/>
            </a:prstGeom>
            <a:solidFill>
              <a:schemeClr val="lt1"/>
            </a:solidFill>
            <a:ln cap="flat" cmpd="sng" w="2222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200"/>
                <a:buFont typeface="Times New Roman"/>
                <a:buNone/>
              </a:pPr>
              <a:r>
                <a:rPr lang="en-US" sz="1200">
                  <a:solidFill>
                    <a:schemeClr val="dk1"/>
                  </a:solidFill>
                  <a:latin typeface="Times New Roman"/>
                  <a:ea typeface="Times New Roman"/>
                  <a:cs typeface="Times New Roman"/>
                  <a:sym typeface="Times New Roman"/>
                </a:rPr>
                <a:t>Data Parsing</a:t>
              </a:r>
              <a:endParaRPr b="0" i="0" sz="1200" u="none" cap="none" strike="noStrike">
                <a:solidFill>
                  <a:schemeClr val="dk1"/>
                </a:solidFill>
                <a:latin typeface="Times New Roman"/>
                <a:ea typeface="Times New Roman"/>
                <a:cs typeface="Times New Roman"/>
                <a:sym typeface="Times New Roman"/>
              </a:endParaRPr>
            </a:p>
          </p:txBody>
        </p:sp>
        <p:sp>
          <p:nvSpPr>
            <p:cNvPr id="100" name="Google Shape;100;p13"/>
            <p:cNvSpPr/>
            <p:nvPr/>
          </p:nvSpPr>
          <p:spPr>
            <a:xfrm>
              <a:off x="2582944" y="2888438"/>
              <a:ext cx="1153834" cy="1202114"/>
            </a:xfrm>
            <a:prstGeom prst="rect">
              <a:avLst/>
            </a:prstGeom>
            <a:solidFill>
              <a:schemeClr val="lt1"/>
            </a:solidFill>
            <a:ln cap="flat" cmpd="sng" w="2222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Times New Roman"/>
                  <a:ea typeface="Times New Roman"/>
                  <a:cs typeface="Times New Roman"/>
                  <a:sym typeface="Times New Roman"/>
                </a:rPr>
                <a:t>Point Classification Preprocessing</a:t>
              </a:r>
              <a:endParaRPr/>
            </a:p>
          </p:txBody>
        </p:sp>
        <p:sp>
          <p:nvSpPr>
            <p:cNvPr id="101" name="Google Shape;101;p13"/>
            <p:cNvSpPr/>
            <p:nvPr/>
          </p:nvSpPr>
          <p:spPr>
            <a:xfrm>
              <a:off x="5537157" y="2888438"/>
              <a:ext cx="1153834" cy="1202114"/>
            </a:xfrm>
            <a:prstGeom prst="rect">
              <a:avLst/>
            </a:prstGeom>
            <a:solidFill>
              <a:schemeClr val="lt1"/>
            </a:solidFill>
            <a:ln cap="flat" cmpd="sng" w="2222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Times New Roman"/>
                  <a:ea typeface="Times New Roman"/>
                  <a:cs typeface="Times New Roman"/>
                  <a:sym typeface="Times New Roman"/>
                </a:rPr>
                <a:t>Graph Traversal (A*)</a:t>
              </a:r>
              <a:endParaRPr sz="1200">
                <a:solidFill>
                  <a:schemeClr val="dk1"/>
                </a:solidFill>
                <a:latin typeface="Times New Roman"/>
                <a:ea typeface="Times New Roman"/>
                <a:cs typeface="Times New Roman"/>
                <a:sym typeface="Times New Roman"/>
              </a:endParaRPr>
            </a:p>
          </p:txBody>
        </p:sp>
        <p:sp>
          <p:nvSpPr>
            <p:cNvPr id="102" name="Google Shape;102;p13"/>
            <p:cNvSpPr/>
            <p:nvPr/>
          </p:nvSpPr>
          <p:spPr>
            <a:xfrm>
              <a:off x="6985328" y="2888438"/>
              <a:ext cx="1153834" cy="1202114"/>
            </a:xfrm>
            <a:prstGeom prst="rect">
              <a:avLst/>
            </a:prstGeom>
            <a:solidFill>
              <a:schemeClr val="lt1"/>
            </a:solidFill>
            <a:ln cap="flat" cmpd="sng" w="2222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Times New Roman"/>
                  <a:ea typeface="Times New Roman"/>
                  <a:cs typeface="Times New Roman"/>
                  <a:sym typeface="Times New Roman"/>
                </a:rPr>
                <a:t>Waypoint Generation</a:t>
              </a:r>
              <a:endParaRPr/>
            </a:p>
          </p:txBody>
        </p:sp>
        <p:cxnSp>
          <p:nvCxnSpPr>
            <p:cNvPr id="103" name="Google Shape;103;p13"/>
            <p:cNvCxnSpPr>
              <a:stCxn id="99" idx="3"/>
              <a:endCxn id="100" idx="1"/>
            </p:cNvCxnSpPr>
            <p:nvPr/>
          </p:nvCxnSpPr>
          <p:spPr>
            <a:xfrm>
              <a:off x="2269115" y="3489495"/>
              <a:ext cx="313800" cy="0"/>
            </a:xfrm>
            <a:prstGeom prst="straightConnector1">
              <a:avLst/>
            </a:prstGeom>
            <a:solidFill>
              <a:schemeClr val="accent1"/>
            </a:solidFill>
            <a:ln cap="flat" cmpd="sng" w="9525">
              <a:solidFill>
                <a:schemeClr val="dk1"/>
              </a:solidFill>
              <a:prstDash val="solid"/>
              <a:round/>
              <a:headEnd len="sm" w="sm" type="none"/>
              <a:tailEnd len="med" w="med" type="triangle"/>
            </a:ln>
          </p:spPr>
        </p:cxnSp>
        <p:cxnSp>
          <p:nvCxnSpPr>
            <p:cNvPr id="104" name="Google Shape;104;p13"/>
            <p:cNvCxnSpPr>
              <a:stCxn id="101" idx="3"/>
              <a:endCxn id="102" idx="1"/>
            </p:cNvCxnSpPr>
            <p:nvPr/>
          </p:nvCxnSpPr>
          <p:spPr>
            <a:xfrm>
              <a:off x="6690991" y="3489495"/>
              <a:ext cx="294300" cy="0"/>
            </a:xfrm>
            <a:prstGeom prst="straightConnector1">
              <a:avLst/>
            </a:prstGeom>
            <a:solidFill>
              <a:schemeClr val="accent1"/>
            </a:solidFill>
            <a:ln cap="flat" cmpd="sng" w="9525">
              <a:solidFill>
                <a:schemeClr val="dk1"/>
              </a:solidFill>
              <a:prstDash val="solid"/>
              <a:round/>
              <a:headEnd len="sm" w="sm" type="none"/>
              <a:tailEnd len="med" w="med" type="triangle"/>
            </a:ln>
          </p:spPr>
        </p:cxnSp>
        <p:sp>
          <p:nvSpPr>
            <p:cNvPr id="105" name="Google Shape;105;p13"/>
            <p:cNvSpPr/>
            <p:nvPr/>
          </p:nvSpPr>
          <p:spPr>
            <a:xfrm>
              <a:off x="4055915" y="2888438"/>
              <a:ext cx="1153834" cy="1202114"/>
            </a:xfrm>
            <a:prstGeom prst="rect">
              <a:avLst/>
            </a:prstGeom>
            <a:solidFill>
              <a:schemeClr val="lt1"/>
            </a:solidFill>
            <a:ln cap="flat" cmpd="sng" w="2222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Times New Roman"/>
                  <a:ea typeface="Times New Roman"/>
                  <a:cs typeface="Times New Roman"/>
                  <a:sym typeface="Times New Roman"/>
                </a:rPr>
                <a:t>Graph Generation</a:t>
              </a:r>
              <a:endParaRPr sz="1200">
                <a:solidFill>
                  <a:schemeClr val="dk1"/>
                </a:solidFill>
                <a:latin typeface="Times New Roman"/>
                <a:ea typeface="Times New Roman"/>
                <a:cs typeface="Times New Roman"/>
                <a:sym typeface="Times New Roman"/>
              </a:endParaRPr>
            </a:p>
          </p:txBody>
        </p:sp>
        <p:cxnSp>
          <p:nvCxnSpPr>
            <p:cNvPr id="106" name="Google Shape;106;p13"/>
            <p:cNvCxnSpPr>
              <a:stCxn id="100" idx="3"/>
              <a:endCxn id="105" idx="1"/>
            </p:cNvCxnSpPr>
            <p:nvPr/>
          </p:nvCxnSpPr>
          <p:spPr>
            <a:xfrm>
              <a:off x="3736778" y="3489495"/>
              <a:ext cx="319200" cy="0"/>
            </a:xfrm>
            <a:prstGeom prst="straightConnector1">
              <a:avLst/>
            </a:prstGeom>
            <a:solidFill>
              <a:schemeClr val="accent1"/>
            </a:solidFill>
            <a:ln cap="flat" cmpd="sng" w="9525">
              <a:solidFill>
                <a:schemeClr val="dk1"/>
              </a:solidFill>
              <a:prstDash val="solid"/>
              <a:round/>
              <a:headEnd len="sm" w="sm" type="none"/>
              <a:tailEnd len="med" w="med" type="triangle"/>
            </a:ln>
          </p:spPr>
        </p:cxnSp>
        <p:cxnSp>
          <p:nvCxnSpPr>
            <p:cNvPr id="107" name="Google Shape;107;p13"/>
            <p:cNvCxnSpPr>
              <a:stCxn id="105" idx="3"/>
              <a:endCxn id="101" idx="1"/>
            </p:cNvCxnSpPr>
            <p:nvPr/>
          </p:nvCxnSpPr>
          <p:spPr>
            <a:xfrm>
              <a:off x="5209749" y="3489495"/>
              <a:ext cx="327300" cy="0"/>
            </a:xfrm>
            <a:prstGeom prst="straightConnector1">
              <a:avLst/>
            </a:prstGeom>
            <a:solidFill>
              <a:schemeClr val="accent1"/>
            </a:solidFill>
            <a:ln cap="flat" cmpd="sng" w="9525">
              <a:solidFill>
                <a:schemeClr val="dk1"/>
              </a:solidFill>
              <a:prstDash val="solid"/>
              <a:round/>
              <a:headEnd len="sm" w="sm" type="none"/>
              <a:tailEnd len="med" w="med" type="triangle"/>
            </a:ln>
          </p:spPr>
        </p:cxnSp>
      </p:grpSp>
      <p:cxnSp>
        <p:nvCxnSpPr>
          <p:cNvPr id="108" name="Google Shape;108;p13"/>
          <p:cNvCxnSpPr/>
          <p:nvPr/>
        </p:nvCxnSpPr>
        <p:spPr>
          <a:xfrm rot="10800000">
            <a:off x="1692198" y="4076085"/>
            <a:ext cx="0" cy="767220"/>
          </a:xfrm>
          <a:prstGeom prst="straightConnector1">
            <a:avLst/>
          </a:prstGeom>
          <a:solidFill>
            <a:schemeClr val="accent1"/>
          </a:solidFill>
          <a:ln cap="flat" cmpd="sng" w="9525">
            <a:solidFill>
              <a:schemeClr val="dk1"/>
            </a:solidFill>
            <a:prstDash val="solid"/>
            <a:round/>
            <a:headEnd len="sm" w="sm" type="none"/>
            <a:tailEnd len="med" w="med" type="triangle"/>
          </a:ln>
        </p:spPr>
      </p:cxnSp>
      <p:sp>
        <p:nvSpPr>
          <p:cNvPr id="109" name="Google Shape;109;p13"/>
          <p:cNvSpPr txBox="1"/>
          <p:nvPr/>
        </p:nvSpPr>
        <p:spPr>
          <a:xfrm>
            <a:off x="958366" y="4843305"/>
            <a:ext cx="1467663" cy="26161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100">
                <a:solidFill>
                  <a:schemeClr val="dk1"/>
                </a:solidFill>
                <a:latin typeface="Arial"/>
                <a:ea typeface="Arial"/>
                <a:cs typeface="Arial"/>
                <a:sym typeface="Arial"/>
              </a:rPr>
              <a:t>Terrain Data</a:t>
            </a:r>
            <a:endParaRPr sz="1100">
              <a:solidFill>
                <a:schemeClr val="dk1"/>
              </a:solidFill>
              <a:latin typeface="Arial"/>
              <a:ea typeface="Arial"/>
              <a:cs typeface="Arial"/>
              <a:sym typeface="Arial"/>
            </a:endParaRPr>
          </a:p>
        </p:txBody>
      </p:sp>
      <p:cxnSp>
        <p:nvCxnSpPr>
          <p:cNvPr id="110" name="Google Shape;110;p13"/>
          <p:cNvCxnSpPr/>
          <p:nvPr/>
        </p:nvCxnSpPr>
        <p:spPr>
          <a:xfrm rot="10800000">
            <a:off x="3138327" y="4076085"/>
            <a:ext cx="0" cy="767220"/>
          </a:xfrm>
          <a:prstGeom prst="straightConnector1">
            <a:avLst/>
          </a:prstGeom>
          <a:solidFill>
            <a:schemeClr val="accent1"/>
          </a:solidFill>
          <a:ln cap="flat" cmpd="sng" w="9525">
            <a:solidFill>
              <a:schemeClr val="dk1"/>
            </a:solidFill>
            <a:prstDash val="solid"/>
            <a:round/>
            <a:headEnd len="sm" w="sm" type="none"/>
            <a:tailEnd len="med" w="med" type="triangle"/>
          </a:ln>
        </p:spPr>
      </p:cxnSp>
      <p:sp>
        <p:nvSpPr>
          <p:cNvPr id="111" name="Google Shape;111;p13"/>
          <p:cNvSpPr txBox="1"/>
          <p:nvPr/>
        </p:nvSpPr>
        <p:spPr>
          <a:xfrm>
            <a:off x="2404495" y="4843305"/>
            <a:ext cx="1467663" cy="26161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100">
                <a:solidFill>
                  <a:schemeClr val="dk1"/>
                </a:solidFill>
                <a:latin typeface="Arial"/>
                <a:ea typeface="Arial"/>
                <a:cs typeface="Arial"/>
                <a:sym typeface="Arial"/>
              </a:rPr>
              <a:t>‘K’</a:t>
            </a:r>
            <a:endParaRPr sz="1100">
              <a:solidFill>
                <a:schemeClr val="dk1"/>
              </a:solidFill>
              <a:latin typeface="Arial"/>
              <a:ea typeface="Arial"/>
              <a:cs typeface="Arial"/>
              <a:sym typeface="Arial"/>
            </a:endParaRPr>
          </a:p>
        </p:txBody>
      </p:sp>
      <p:cxnSp>
        <p:nvCxnSpPr>
          <p:cNvPr id="112" name="Google Shape;112;p13"/>
          <p:cNvCxnSpPr/>
          <p:nvPr/>
        </p:nvCxnSpPr>
        <p:spPr>
          <a:xfrm rot="10800000">
            <a:off x="4629030" y="4076085"/>
            <a:ext cx="0" cy="767220"/>
          </a:xfrm>
          <a:prstGeom prst="straightConnector1">
            <a:avLst/>
          </a:prstGeom>
          <a:solidFill>
            <a:schemeClr val="accent1"/>
          </a:solidFill>
          <a:ln cap="flat" cmpd="sng" w="9525">
            <a:solidFill>
              <a:schemeClr val="dk1"/>
            </a:solidFill>
            <a:prstDash val="solid"/>
            <a:round/>
            <a:headEnd len="sm" w="sm" type="none"/>
            <a:tailEnd len="med" w="med" type="triangle"/>
          </a:ln>
        </p:spPr>
      </p:cxnSp>
      <p:sp>
        <p:nvSpPr>
          <p:cNvPr id="113" name="Google Shape;113;p13"/>
          <p:cNvSpPr txBox="1"/>
          <p:nvPr/>
        </p:nvSpPr>
        <p:spPr>
          <a:xfrm>
            <a:off x="3895198" y="4843305"/>
            <a:ext cx="1467663" cy="26161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100">
                <a:solidFill>
                  <a:schemeClr val="dk1"/>
                </a:solidFill>
                <a:latin typeface="Arial"/>
                <a:ea typeface="Arial"/>
                <a:cs typeface="Arial"/>
                <a:sym typeface="Arial"/>
              </a:rPr>
              <a:t>‘K’</a:t>
            </a:r>
            <a:endParaRPr sz="1100">
              <a:solidFill>
                <a:schemeClr val="dk1"/>
              </a:solidFill>
              <a:latin typeface="Arial"/>
              <a:ea typeface="Arial"/>
              <a:cs typeface="Arial"/>
              <a:sym typeface="Arial"/>
            </a:endParaRPr>
          </a:p>
        </p:txBody>
      </p:sp>
      <p:cxnSp>
        <p:nvCxnSpPr>
          <p:cNvPr id="114" name="Google Shape;114;p13"/>
          <p:cNvCxnSpPr/>
          <p:nvPr/>
        </p:nvCxnSpPr>
        <p:spPr>
          <a:xfrm rot="10800000">
            <a:off x="6119733" y="4090439"/>
            <a:ext cx="0" cy="767220"/>
          </a:xfrm>
          <a:prstGeom prst="straightConnector1">
            <a:avLst/>
          </a:prstGeom>
          <a:solidFill>
            <a:schemeClr val="accent1"/>
          </a:solidFill>
          <a:ln cap="flat" cmpd="sng" w="9525">
            <a:solidFill>
              <a:schemeClr val="dk1"/>
            </a:solidFill>
            <a:prstDash val="solid"/>
            <a:round/>
            <a:headEnd len="sm" w="sm" type="none"/>
            <a:tailEnd len="med" w="med" type="triangle"/>
          </a:ln>
        </p:spPr>
      </p:cxnSp>
      <p:sp>
        <p:nvSpPr>
          <p:cNvPr id="115" name="Google Shape;115;p13"/>
          <p:cNvSpPr txBox="1"/>
          <p:nvPr/>
        </p:nvSpPr>
        <p:spPr>
          <a:xfrm>
            <a:off x="5385901" y="4857659"/>
            <a:ext cx="1467663" cy="60016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100">
                <a:solidFill>
                  <a:schemeClr val="dk1"/>
                </a:solidFill>
                <a:latin typeface="Arial"/>
                <a:ea typeface="Arial"/>
                <a:cs typeface="Arial"/>
                <a:sym typeface="Arial"/>
              </a:rPr>
              <a:t>Robot Limitations</a:t>
            </a:r>
            <a:endParaRPr/>
          </a:p>
          <a:p>
            <a:pPr indent="0" lvl="0" marL="0" marR="0" rtl="0" algn="ctr">
              <a:spcBef>
                <a:spcPts val="0"/>
              </a:spcBef>
              <a:spcAft>
                <a:spcPts val="0"/>
              </a:spcAft>
              <a:buNone/>
            </a:pPr>
            <a:r>
              <a:t/>
            </a:r>
            <a:endParaRPr sz="1100">
              <a:solidFill>
                <a:schemeClr val="dk1"/>
              </a:solidFill>
              <a:latin typeface="Arial"/>
              <a:ea typeface="Arial"/>
              <a:cs typeface="Arial"/>
              <a:sym typeface="Arial"/>
            </a:endParaRPr>
          </a:p>
          <a:p>
            <a:pPr indent="0" lvl="0" marL="0" marR="0" rtl="0" algn="ctr">
              <a:spcBef>
                <a:spcPts val="0"/>
              </a:spcBef>
              <a:spcAft>
                <a:spcPts val="0"/>
              </a:spcAft>
              <a:buNone/>
            </a:pPr>
            <a:r>
              <a:rPr lang="en-US" sz="1100">
                <a:solidFill>
                  <a:schemeClr val="dk1"/>
                </a:solidFill>
                <a:latin typeface="Arial"/>
                <a:ea typeface="Arial"/>
                <a:cs typeface="Arial"/>
                <a:sym typeface="Arial"/>
              </a:rPr>
              <a:t>Start/End Points</a:t>
            </a:r>
            <a:endParaRPr sz="1100">
              <a:solidFill>
                <a:schemeClr val="dk1"/>
              </a:solidFill>
              <a:latin typeface="Arial"/>
              <a:ea typeface="Arial"/>
              <a:cs typeface="Arial"/>
              <a:sym typeface="Arial"/>
            </a:endParaRPr>
          </a:p>
        </p:txBody>
      </p:sp>
      <p:sp>
        <p:nvSpPr>
          <p:cNvPr id="116" name="Google Shape;116;p13"/>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14"/>
          <p:cNvSpPr txBox="1"/>
          <p:nvPr>
            <p:ph idx="1" type="body"/>
          </p:nvPr>
        </p:nvSpPr>
        <p:spPr>
          <a:xfrm>
            <a:off x="485425" y="990600"/>
            <a:ext cx="8218200" cy="5401800"/>
          </a:xfrm>
          <a:prstGeom prst="rect">
            <a:avLst/>
          </a:prstGeom>
          <a:noFill/>
          <a:ln>
            <a:noFill/>
          </a:ln>
        </p:spPr>
        <p:txBody>
          <a:bodyPr anchorCtr="0" anchor="t" bIns="0" lIns="0" spcFirstLastPara="1" rIns="0" wrap="square" tIns="0">
            <a:noAutofit/>
          </a:bodyPr>
          <a:lstStyle/>
          <a:p>
            <a:pPr indent="-342900" lvl="0" marL="457200" rtl="0" algn="l">
              <a:lnSpc>
                <a:spcPct val="90000"/>
              </a:lnSpc>
              <a:spcBef>
                <a:spcPts val="500"/>
              </a:spcBef>
              <a:spcAft>
                <a:spcPts val="0"/>
              </a:spcAft>
              <a:buSzPts val="1800"/>
              <a:buChar char="●"/>
            </a:pPr>
            <a:r>
              <a:rPr b="1" lang="en-US" sz="1800"/>
              <a:t>External Interfaces - With User</a:t>
            </a:r>
            <a:endParaRPr b="1" sz="1800"/>
          </a:p>
          <a:p>
            <a:pPr indent="-330200" lvl="1" marL="914400" rtl="0" algn="l">
              <a:lnSpc>
                <a:spcPct val="90000"/>
              </a:lnSpc>
              <a:spcBef>
                <a:spcPts val="0"/>
              </a:spcBef>
              <a:spcAft>
                <a:spcPts val="0"/>
              </a:spcAft>
              <a:buSzPts val="1600"/>
              <a:buChar char="○"/>
            </a:pPr>
            <a:r>
              <a:rPr lang="en-US" sz="1600"/>
              <a:t>Input data must adhere</a:t>
            </a:r>
            <a:r>
              <a:rPr lang="en-US" sz="1600"/>
              <a:t> to the LAS standard</a:t>
            </a:r>
            <a:endParaRPr sz="1600"/>
          </a:p>
          <a:p>
            <a:pPr indent="-330200" lvl="1" marL="914400" rtl="0" algn="l">
              <a:lnSpc>
                <a:spcPct val="90000"/>
              </a:lnSpc>
              <a:spcBef>
                <a:spcPts val="0"/>
              </a:spcBef>
              <a:spcAft>
                <a:spcPts val="0"/>
              </a:spcAft>
              <a:buSzPts val="1600"/>
              <a:buChar char="○"/>
            </a:pPr>
            <a:r>
              <a:rPr lang="en-US" sz="1600"/>
              <a:t>Output waypoint format - list of (x, y, z) tuples</a:t>
            </a:r>
            <a:endParaRPr sz="1600"/>
          </a:p>
          <a:p>
            <a:pPr indent="-330200" lvl="2" marL="1371600" rtl="0" algn="l">
              <a:lnSpc>
                <a:spcPct val="90000"/>
              </a:lnSpc>
              <a:spcBef>
                <a:spcPts val="0"/>
              </a:spcBef>
              <a:spcAft>
                <a:spcPts val="0"/>
              </a:spcAft>
              <a:buSzPts val="1600"/>
              <a:buChar char="■"/>
            </a:pPr>
            <a:r>
              <a:rPr lang="en-US"/>
              <a:t>Allows flexibility for user to localize in 2D or 3D</a:t>
            </a:r>
            <a:endParaRPr/>
          </a:p>
          <a:p>
            <a:pPr indent="-342900" lvl="0" marL="457200" rtl="0" algn="l">
              <a:lnSpc>
                <a:spcPct val="90000"/>
              </a:lnSpc>
              <a:spcBef>
                <a:spcPts val="0"/>
              </a:spcBef>
              <a:spcAft>
                <a:spcPts val="0"/>
              </a:spcAft>
              <a:buSzPts val="1800"/>
              <a:buChar char="●"/>
            </a:pPr>
            <a:r>
              <a:rPr b="1" lang="en-US" sz="1800"/>
              <a:t>Internal Interfaces - Data Exchange Between Software Components</a:t>
            </a:r>
            <a:endParaRPr b="1" sz="1800"/>
          </a:p>
          <a:p>
            <a:pPr indent="-330200" lvl="1" marL="914400" rtl="0" algn="l">
              <a:lnSpc>
                <a:spcPct val="90000"/>
              </a:lnSpc>
              <a:spcBef>
                <a:spcPts val="0"/>
              </a:spcBef>
              <a:spcAft>
                <a:spcPts val="0"/>
              </a:spcAft>
              <a:buSzPts val="1600"/>
              <a:buChar char="○"/>
            </a:pPr>
            <a:r>
              <a:rPr b="1" lang="en-US" sz="1600"/>
              <a:t>Parser - Preprocessing Interface:</a:t>
            </a:r>
            <a:endParaRPr b="1" sz="1600"/>
          </a:p>
          <a:p>
            <a:pPr indent="-330200" lvl="2" marL="1371600" rtl="0" algn="l">
              <a:lnSpc>
                <a:spcPct val="90000"/>
              </a:lnSpc>
              <a:spcBef>
                <a:spcPts val="0"/>
              </a:spcBef>
              <a:spcAft>
                <a:spcPts val="0"/>
              </a:spcAft>
              <a:buSzPts val="1600"/>
              <a:buChar char="■"/>
            </a:pPr>
            <a:r>
              <a:rPr lang="en-US"/>
              <a:t>LAS File parsed into array of Point objects and input to classifier</a:t>
            </a:r>
            <a:endParaRPr/>
          </a:p>
          <a:p>
            <a:pPr indent="-342900" lvl="1" marL="914400" rtl="0" algn="l">
              <a:lnSpc>
                <a:spcPct val="90000"/>
              </a:lnSpc>
              <a:spcBef>
                <a:spcPts val="0"/>
              </a:spcBef>
              <a:spcAft>
                <a:spcPts val="0"/>
              </a:spcAft>
              <a:buSzPts val="1800"/>
              <a:buChar char="○"/>
            </a:pPr>
            <a:r>
              <a:rPr b="1" lang="en-US" sz="1600"/>
              <a:t>Preprocessing - Graph Generation Interface:</a:t>
            </a:r>
            <a:endParaRPr/>
          </a:p>
          <a:p>
            <a:pPr indent="-330200" lvl="2" marL="1371600" rtl="0" algn="l">
              <a:lnSpc>
                <a:spcPct val="90000"/>
              </a:lnSpc>
              <a:spcBef>
                <a:spcPts val="0"/>
              </a:spcBef>
              <a:spcAft>
                <a:spcPts val="0"/>
              </a:spcAft>
              <a:buSzPts val="1600"/>
              <a:buChar char="■"/>
            </a:pPr>
            <a:r>
              <a:rPr lang="en-US"/>
              <a:t>Preprocessing maintains the representation of Points, passes to graph generation</a:t>
            </a:r>
            <a:endParaRPr/>
          </a:p>
          <a:p>
            <a:pPr indent="-330200" lvl="1" marL="914400" rtl="0" algn="l">
              <a:lnSpc>
                <a:spcPct val="90000"/>
              </a:lnSpc>
              <a:spcBef>
                <a:spcPts val="0"/>
              </a:spcBef>
              <a:spcAft>
                <a:spcPts val="0"/>
              </a:spcAft>
              <a:buSzPts val="1600"/>
              <a:buChar char="○"/>
            </a:pPr>
            <a:r>
              <a:rPr b="1" lang="en-US" sz="1600"/>
              <a:t>Graph Generation - Graph Traversal Interface:</a:t>
            </a:r>
            <a:r>
              <a:rPr lang="en-US"/>
              <a:t> </a:t>
            </a:r>
            <a:endParaRPr/>
          </a:p>
          <a:p>
            <a:pPr indent="-330200" lvl="2" marL="1371600" rtl="0" algn="l">
              <a:lnSpc>
                <a:spcPct val="90000"/>
              </a:lnSpc>
              <a:spcBef>
                <a:spcPts val="0"/>
              </a:spcBef>
              <a:spcAft>
                <a:spcPts val="0"/>
              </a:spcAft>
              <a:buSzPts val="1600"/>
              <a:buChar char="■"/>
            </a:pPr>
            <a:r>
              <a:rPr lang="en-US"/>
              <a:t>A graph</a:t>
            </a:r>
            <a:endParaRPr/>
          </a:p>
          <a:p>
            <a:pPr indent="-342900" lvl="1" marL="914400" rtl="0" algn="l">
              <a:lnSpc>
                <a:spcPct val="90000"/>
              </a:lnSpc>
              <a:spcBef>
                <a:spcPts val="0"/>
              </a:spcBef>
              <a:spcAft>
                <a:spcPts val="0"/>
              </a:spcAft>
              <a:buSzPts val="1800"/>
              <a:buChar char="○"/>
            </a:pPr>
            <a:r>
              <a:rPr b="1" lang="en-US" sz="1600"/>
              <a:t>Graph Traversal - Waypoint Generation Interface:</a:t>
            </a:r>
            <a:endParaRPr b="1" sz="1600"/>
          </a:p>
          <a:p>
            <a:pPr indent="-330200" lvl="2" marL="1371600" rtl="0" algn="l">
              <a:lnSpc>
                <a:spcPct val="90000"/>
              </a:lnSpc>
              <a:spcBef>
                <a:spcPts val="0"/>
              </a:spcBef>
              <a:spcAft>
                <a:spcPts val="0"/>
              </a:spcAft>
              <a:buSzPts val="1600"/>
              <a:buChar char="■"/>
            </a:pPr>
            <a:r>
              <a:rPr lang="en-US"/>
              <a:t>Graph Traversal (A*) outputs a list of nodes. Waypoint Generation is a coordinate transformation.</a:t>
            </a:r>
            <a:endParaRPr sz="1600"/>
          </a:p>
          <a:p>
            <a:pPr indent="0" lvl="0" marL="0" rtl="0" algn="l">
              <a:lnSpc>
                <a:spcPct val="90000"/>
              </a:lnSpc>
              <a:spcBef>
                <a:spcPts val="400"/>
              </a:spcBef>
              <a:spcAft>
                <a:spcPts val="0"/>
              </a:spcAft>
              <a:buClr>
                <a:schemeClr val="dk1"/>
              </a:buClr>
              <a:buSzPts val="1100"/>
              <a:buFont typeface="Arial"/>
              <a:buNone/>
            </a:pPr>
            <a:r>
              <a:t/>
            </a:r>
            <a:endParaRPr b="1" sz="1600"/>
          </a:p>
          <a:p>
            <a:pPr indent="0" lvl="0" marL="0" marR="0" rtl="0" algn="l">
              <a:lnSpc>
                <a:spcPct val="90000"/>
              </a:lnSpc>
              <a:spcBef>
                <a:spcPts val="400"/>
              </a:spcBef>
              <a:spcAft>
                <a:spcPts val="0"/>
              </a:spcAft>
              <a:buNone/>
            </a:pPr>
            <a:r>
              <a:t/>
            </a:r>
            <a:endParaRPr/>
          </a:p>
        </p:txBody>
      </p:sp>
      <p:sp>
        <p:nvSpPr>
          <p:cNvPr id="123" name="Google Shape;123;p14"/>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Interfaces</a:t>
            </a:r>
            <a:endParaRPr/>
          </a:p>
        </p:txBody>
      </p:sp>
      <p:sp>
        <p:nvSpPr>
          <p:cNvPr id="124" name="Google Shape;124;p14"/>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15"/>
          <p:cNvSpPr txBox="1"/>
          <p:nvPr>
            <p:ph idx="1" type="body"/>
          </p:nvPr>
        </p:nvSpPr>
        <p:spPr>
          <a:xfrm>
            <a:off x="485421" y="990600"/>
            <a:ext cx="8218311" cy="5184422"/>
          </a:xfrm>
          <a:prstGeom prst="rect">
            <a:avLst/>
          </a:prstGeom>
          <a:noFill/>
          <a:ln>
            <a:noFill/>
          </a:ln>
        </p:spPr>
        <p:txBody>
          <a:bodyPr anchorCtr="0" anchor="t" bIns="0" lIns="0" spcFirstLastPara="1" rIns="0" wrap="square" tIns="0">
            <a:noAutofit/>
          </a:bodyPr>
          <a:lstStyle/>
          <a:p>
            <a:pPr indent="-171450" lvl="0" marL="171450" marR="0" rtl="0" algn="l">
              <a:spcBef>
                <a:spcPts val="0"/>
              </a:spcBef>
              <a:spcAft>
                <a:spcPts val="0"/>
              </a:spcAft>
              <a:buClr>
                <a:schemeClr val="dk1"/>
              </a:buClr>
              <a:buSzPts val="2000"/>
              <a:buFont typeface="Arial"/>
              <a:buChar char="•"/>
            </a:pPr>
            <a:r>
              <a:rPr b="1" i="0" lang="en-US" sz="2000" u="none" cap="none" strike="noStrike">
                <a:solidFill>
                  <a:schemeClr val="dk1"/>
                </a:solidFill>
              </a:rPr>
              <a:t>What is important to the Customer:</a:t>
            </a:r>
            <a:endParaRPr b="1"/>
          </a:p>
          <a:p>
            <a:pPr indent="-228600" lvl="1" marL="400050" marR="0" rtl="0" algn="l">
              <a:spcBef>
                <a:spcPts val="360"/>
              </a:spcBef>
              <a:spcAft>
                <a:spcPts val="0"/>
              </a:spcAft>
              <a:buClr>
                <a:schemeClr val="dk1"/>
              </a:buClr>
              <a:buSzPts val="1800"/>
              <a:buFont typeface="Arial"/>
              <a:buChar char="–"/>
            </a:pPr>
            <a:r>
              <a:rPr b="1" i="0" lang="en-US" sz="1800" u="none" cap="none" strike="noStrike">
                <a:solidFill>
                  <a:schemeClr val="dk1"/>
                </a:solidFill>
              </a:rPr>
              <a:t>Schedule</a:t>
            </a:r>
            <a:r>
              <a:rPr b="0" i="0" lang="en-US" sz="1800" u="none" cap="none" strike="noStrike">
                <a:solidFill>
                  <a:schemeClr val="dk1"/>
                </a:solidFill>
                <a:latin typeface="Arial"/>
                <a:ea typeface="Arial"/>
                <a:cs typeface="Arial"/>
                <a:sym typeface="Arial"/>
              </a:rPr>
              <a:t>: Project completed by Senior Design Expo</a:t>
            </a:r>
            <a:endParaRPr/>
          </a:p>
          <a:p>
            <a:pPr indent="-228600" lvl="1" marL="400050" marR="0" rtl="0" algn="l">
              <a:spcBef>
                <a:spcPts val="360"/>
              </a:spcBef>
              <a:spcAft>
                <a:spcPts val="0"/>
              </a:spcAft>
              <a:buClr>
                <a:schemeClr val="dk1"/>
              </a:buClr>
              <a:buSzPts val="1800"/>
              <a:buFont typeface="Arial"/>
              <a:buChar char="–"/>
            </a:pPr>
            <a:r>
              <a:rPr b="1" i="0" lang="en-US" sz="1800" u="none" cap="none" strike="noStrike">
                <a:solidFill>
                  <a:schemeClr val="dk1"/>
                </a:solidFill>
              </a:rPr>
              <a:t>Technical</a:t>
            </a:r>
            <a:r>
              <a:rPr b="0" i="0" lang="en-US" sz="1800" u="none" cap="none" strike="noStrike">
                <a:solidFill>
                  <a:schemeClr val="dk1"/>
                </a:solidFill>
                <a:latin typeface="Arial"/>
                <a:ea typeface="Arial"/>
                <a:cs typeface="Arial"/>
                <a:sym typeface="Arial"/>
              </a:rPr>
              <a:t>: Project successfully generates and illustrates waypoints</a:t>
            </a:r>
            <a:endParaRPr/>
          </a:p>
          <a:p>
            <a:pPr indent="-228600" lvl="1" marL="400050" marR="0" rtl="0" algn="l">
              <a:spcBef>
                <a:spcPts val="360"/>
              </a:spcBef>
              <a:spcAft>
                <a:spcPts val="0"/>
              </a:spcAft>
              <a:buClr>
                <a:schemeClr val="dk1"/>
              </a:buClr>
              <a:buSzPts val="1800"/>
              <a:buFont typeface="Arial"/>
              <a:buChar char="–"/>
            </a:pPr>
            <a:r>
              <a:rPr b="1" i="0" lang="en-US" sz="1800" u="none" cap="none" strike="noStrike">
                <a:solidFill>
                  <a:schemeClr val="dk1"/>
                </a:solidFill>
              </a:rPr>
              <a:t>Sponsor Relationship:</a:t>
            </a:r>
            <a:r>
              <a:rPr b="0" i="0" lang="en-US" sz="1800" u="none" cap="none" strike="noStrike">
                <a:solidFill>
                  <a:schemeClr val="dk1"/>
                </a:solidFill>
                <a:latin typeface="Arial"/>
                <a:ea typeface="Arial"/>
                <a:cs typeface="Arial"/>
                <a:sym typeface="Arial"/>
              </a:rPr>
              <a:t> Maintaining Harris communication for project direction</a:t>
            </a:r>
            <a:endParaRPr/>
          </a:p>
          <a:p>
            <a:pPr indent="-228600" lvl="1" marL="400050" marR="0" rtl="0" algn="l">
              <a:spcBef>
                <a:spcPts val="360"/>
              </a:spcBef>
              <a:spcAft>
                <a:spcPts val="0"/>
              </a:spcAft>
              <a:buClr>
                <a:schemeClr val="dk1"/>
              </a:buClr>
              <a:buSzPts val="1800"/>
              <a:buFont typeface="Arial"/>
              <a:buChar char="–"/>
            </a:pPr>
            <a:r>
              <a:rPr b="1" i="0" lang="en-US" sz="1800" u="none" cap="none" strike="noStrike">
                <a:solidFill>
                  <a:schemeClr val="dk1"/>
                </a:solidFill>
              </a:rPr>
              <a:t>Systems Engineering:</a:t>
            </a:r>
            <a:r>
              <a:rPr b="0" i="0" lang="en-US" sz="1800" u="none" cap="none" strike="noStrike">
                <a:solidFill>
                  <a:schemeClr val="dk1"/>
                </a:solidFill>
                <a:latin typeface="Arial"/>
                <a:ea typeface="Arial"/>
                <a:cs typeface="Arial"/>
                <a:sym typeface="Arial"/>
              </a:rPr>
              <a:t> Maintaining System Block Diagram</a:t>
            </a:r>
            <a:endParaRPr/>
          </a:p>
          <a:p>
            <a:pPr indent="-228600" lvl="1" marL="400050" marR="0" rtl="0" algn="l">
              <a:spcBef>
                <a:spcPts val="360"/>
              </a:spcBef>
              <a:spcAft>
                <a:spcPts val="0"/>
              </a:spcAft>
              <a:buClr>
                <a:schemeClr val="dk1"/>
              </a:buClr>
              <a:buSzPts val="1800"/>
              <a:buFont typeface="Arial"/>
              <a:buChar char="–"/>
            </a:pPr>
            <a:r>
              <a:rPr b="1" i="0" lang="en-US" sz="1800" u="none" cap="none" strike="noStrike">
                <a:solidFill>
                  <a:schemeClr val="dk1"/>
                </a:solidFill>
              </a:rPr>
              <a:t>Engineering Management: </a:t>
            </a:r>
            <a:r>
              <a:rPr b="0" i="0" lang="en-US" sz="1800" u="none" cap="none" strike="noStrike">
                <a:solidFill>
                  <a:schemeClr val="dk1"/>
                </a:solidFill>
                <a:latin typeface="Arial"/>
                <a:ea typeface="Arial"/>
                <a:cs typeface="Arial"/>
                <a:sym typeface="Arial"/>
              </a:rPr>
              <a:t>Assigning a Responsible Engineer for every requirement and subsystem</a:t>
            </a:r>
            <a:endParaRPr b="0" i="0" sz="1800" u="none" cap="none" strike="noStrike">
              <a:solidFill>
                <a:schemeClr val="dk1"/>
              </a:solidFill>
              <a:latin typeface="Arial"/>
              <a:ea typeface="Arial"/>
              <a:cs typeface="Arial"/>
              <a:sym typeface="Arial"/>
            </a:endParaRPr>
          </a:p>
          <a:p>
            <a:pPr indent="-114300" lvl="1" marL="400050" marR="0" rtl="0" algn="l">
              <a:spcBef>
                <a:spcPts val="36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a:p>
            <a:pPr indent="-171450" lvl="0" marL="171450" marR="0" rtl="0" algn="l">
              <a:spcBef>
                <a:spcPts val="400"/>
              </a:spcBef>
              <a:spcAft>
                <a:spcPts val="0"/>
              </a:spcAft>
              <a:buClr>
                <a:schemeClr val="dk1"/>
              </a:buClr>
              <a:buSzPts val="2000"/>
              <a:buFont typeface="Arial"/>
              <a:buChar char="•"/>
            </a:pPr>
            <a:r>
              <a:rPr b="1" lang="en-US"/>
              <a:t>Methods</a:t>
            </a:r>
            <a:r>
              <a:rPr b="1" i="0" lang="en-US" sz="2000" u="none" cap="none" strike="noStrike">
                <a:solidFill>
                  <a:schemeClr val="dk1"/>
                </a:solidFill>
              </a:rPr>
              <a:t> </a:t>
            </a:r>
            <a:r>
              <a:rPr b="1" lang="en-US"/>
              <a:t>of</a:t>
            </a:r>
            <a:r>
              <a:rPr b="1" i="0" lang="en-US" sz="2000" u="none" cap="none" strike="noStrike">
                <a:solidFill>
                  <a:schemeClr val="dk1"/>
                </a:solidFill>
              </a:rPr>
              <a:t> Technical</a:t>
            </a:r>
            <a:r>
              <a:rPr b="1" lang="en-US"/>
              <a:t> </a:t>
            </a:r>
            <a:r>
              <a:rPr b="1" i="0" lang="en-US" sz="2000" u="none" cap="none" strike="noStrike">
                <a:solidFill>
                  <a:schemeClr val="dk1"/>
                </a:solidFill>
              </a:rPr>
              <a:t>Evaluation</a:t>
            </a:r>
            <a:endParaRPr b="1"/>
          </a:p>
          <a:p>
            <a:pPr indent="-228600" lvl="1" marL="400050" marR="0" rtl="0" algn="l">
              <a:spcBef>
                <a:spcPts val="36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LiDAR data parser out</a:t>
            </a:r>
            <a:r>
              <a:rPr lang="en-US"/>
              <a:t>put </a:t>
            </a:r>
            <a:r>
              <a:rPr b="0" i="0" lang="en-US" sz="1800" u="none" cap="none" strike="noStrike">
                <a:solidFill>
                  <a:schemeClr val="dk1"/>
                </a:solidFill>
                <a:latin typeface="Arial"/>
                <a:ea typeface="Arial"/>
                <a:cs typeface="Arial"/>
                <a:sym typeface="Arial"/>
              </a:rPr>
              <a:t>validated with Geo</a:t>
            </a:r>
            <a:r>
              <a:rPr lang="en-US"/>
              <a:t>graphic Information System </a:t>
            </a:r>
            <a:r>
              <a:rPr b="0" i="0" lang="en-US" sz="1800" u="none" cap="none" strike="noStrike">
                <a:solidFill>
                  <a:schemeClr val="dk1"/>
                </a:solidFill>
                <a:latin typeface="Arial"/>
                <a:ea typeface="Arial"/>
                <a:cs typeface="Arial"/>
                <a:sym typeface="Arial"/>
              </a:rPr>
              <a:t>(GIS) Software</a:t>
            </a:r>
            <a:endParaRPr/>
          </a:p>
          <a:p>
            <a:pPr indent="-228600" lvl="1" marL="400050" marR="0" rtl="0" algn="l">
              <a:spcBef>
                <a:spcPts val="36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Employ an existing </a:t>
            </a:r>
            <a:r>
              <a:rPr lang="en-US"/>
              <a:t>p</a:t>
            </a:r>
            <a:r>
              <a:rPr b="0" i="0" lang="en-US" sz="1800" u="none" cap="none" strike="noStrike">
                <a:solidFill>
                  <a:schemeClr val="dk1"/>
                </a:solidFill>
                <a:latin typeface="Arial"/>
                <a:ea typeface="Arial"/>
                <a:cs typeface="Arial"/>
                <a:sym typeface="Arial"/>
              </a:rPr>
              <a:t>ath-planning tool to verify generated path</a:t>
            </a:r>
            <a:endParaRPr/>
          </a:p>
          <a:p>
            <a:pPr indent="-228600" lvl="1" marL="400050" marR="0" rtl="0" algn="l">
              <a:spcBef>
                <a:spcPts val="36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3D Visualiz</a:t>
            </a:r>
            <a:r>
              <a:rPr lang="en-US"/>
              <a:t>ation</a:t>
            </a:r>
            <a:endParaRPr/>
          </a:p>
          <a:p>
            <a:pPr indent="-171450" lvl="2" marL="571500" marR="0" rtl="0" algn="l">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Illustrates terrain and calculated waypoints (sanity check)</a:t>
            </a:r>
            <a:endParaRPr/>
          </a:p>
          <a:p>
            <a:pPr indent="-171450" lvl="2" marL="571500" marR="0" rtl="0" algn="l">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Visually verif</a:t>
            </a:r>
            <a:r>
              <a:rPr lang="en-US"/>
              <a:t>y</a:t>
            </a:r>
            <a:r>
              <a:rPr b="0" i="0" lang="en-US" sz="1600" u="none" cap="none" strike="noStrike">
                <a:solidFill>
                  <a:schemeClr val="dk1"/>
                </a:solidFill>
                <a:latin typeface="Arial"/>
                <a:ea typeface="Arial"/>
                <a:cs typeface="Arial"/>
                <a:sym typeface="Arial"/>
              </a:rPr>
              <a:t> </a:t>
            </a:r>
            <a:r>
              <a:rPr lang="en-US"/>
              <a:t>generated path conformance with</a:t>
            </a:r>
            <a:r>
              <a:rPr b="0" i="0" lang="en-US" sz="1600" u="none" cap="none" strike="noStrike">
                <a:solidFill>
                  <a:schemeClr val="dk1"/>
                </a:solidFill>
                <a:latin typeface="Arial"/>
                <a:ea typeface="Arial"/>
                <a:cs typeface="Arial"/>
                <a:sym typeface="Arial"/>
              </a:rPr>
              <a:t> robot limitations</a:t>
            </a:r>
            <a:endParaRPr b="0" i="0" sz="1600" u="none" cap="none" strike="noStrike">
              <a:solidFill>
                <a:schemeClr val="dk1"/>
              </a:solidFill>
              <a:latin typeface="Arial"/>
              <a:ea typeface="Arial"/>
              <a:cs typeface="Arial"/>
              <a:sym typeface="Arial"/>
            </a:endParaRPr>
          </a:p>
          <a:p>
            <a:pPr indent="-69850" lvl="2" marL="571500" marR="0" rtl="0" algn="l">
              <a:spcBef>
                <a:spcPts val="320"/>
              </a:spcBef>
              <a:spcAft>
                <a:spcPts val="0"/>
              </a:spcAft>
              <a:buClr>
                <a:schemeClr val="dk1"/>
              </a:buClr>
              <a:buSzPts val="1600"/>
              <a:buFont typeface="Arial"/>
              <a:buNone/>
            </a:pPr>
            <a:r>
              <a:t/>
            </a:r>
            <a:endParaRPr b="0" i="0" sz="1600" u="none" cap="none" strike="noStrike">
              <a:solidFill>
                <a:schemeClr val="dk1"/>
              </a:solidFill>
              <a:latin typeface="Arial"/>
              <a:ea typeface="Arial"/>
              <a:cs typeface="Arial"/>
              <a:sym typeface="Arial"/>
            </a:endParaRPr>
          </a:p>
          <a:p>
            <a:pPr indent="-114300" lvl="1" marL="400050" marR="0" rtl="0" algn="l">
              <a:spcBef>
                <a:spcPts val="36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31" name="Google Shape;131;p15"/>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Critical Success Factors</a:t>
            </a:r>
            <a:endParaRPr/>
          </a:p>
        </p:txBody>
      </p:sp>
      <p:sp>
        <p:nvSpPr>
          <p:cNvPr id="132" name="Google Shape;132;p15"/>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16"/>
          <p:cNvSpPr txBox="1"/>
          <p:nvPr>
            <p:ph idx="1" type="body"/>
          </p:nvPr>
        </p:nvSpPr>
        <p:spPr>
          <a:xfrm>
            <a:off x="485421" y="990600"/>
            <a:ext cx="8218311" cy="5184422"/>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440"/>
              </a:spcBef>
              <a:spcAft>
                <a:spcPts val="0"/>
              </a:spcAft>
              <a:buNone/>
            </a:pPr>
            <a:r>
              <a:rPr lang="en-US" sz="2200"/>
              <a:t>(Formation of sub-tasks): See System Block Diagram</a:t>
            </a:r>
            <a:endParaRPr sz="2200"/>
          </a:p>
          <a:p>
            <a:pPr indent="0" lvl="0" marL="0" marR="0" rtl="0" algn="l">
              <a:lnSpc>
                <a:spcPct val="90000"/>
              </a:lnSpc>
              <a:spcBef>
                <a:spcPts val="440"/>
              </a:spcBef>
              <a:spcAft>
                <a:spcPts val="0"/>
              </a:spcAft>
              <a:buNone/>
            </a:pPr>
            <a:r>
              <a:t/>
            </a:r>
            <a:endParaRPr b="1" sz="2200"/>
          </a:p>
          <a:p>
            <a:pPr indent="0" lvl="0" marL="0" marR="0" rtl="0" algn="l">
              <a:lnSpc>
                <a:spcPct val="90000"/>
              </a:lnSpc>
              <a:spcBef>
                <a:spcPts val="440"/>
              </a:spcBef>
              <a:spcAft>
                <a:spcPts val="0"/>
              </a:spcAft>
              <a:buNone/>
            </a:pPr>
            <a:r>
              <a:rPr b="1" lang="en-US" sz="2200"/>
              <a:t>Data Parsing</a:t>
            </a:r>
            <a:endParaRPr b="1" sz="2200"/>
          </a:p>
          <a:p>
            <a:pPr indent="-215900" lvl="1" marL="400050" marR="0" rtl="0" algn="l">
              <a:lnSpc>
                <a:spcPct val="90000"/>
              </a:lnSpc>
              <a:spcBef>
                <a:spcPts val="440"/>
              </a:spcBef>
              <a:spcAft>
                <a:spcPts val="0"/>
              </a:spcAft>
              <a:buClr>
                <a:schemeClr val="dk1"/>
              </a:buClr>
              <a:buSzPts val="1800"/>
              <a:buFont typeface="Arial"/>
              <a:buChar char="–"/>
            </a:pPr>
            <a:r>
              <a:rPr lang="en-US"/>
              <a:t>The project shall correctly read .las file and convert data fields to usable data</a:t>
            </a:r>
            <a:endParaRPr/>
          </a:p>
          <a:p>
            <a:pPr indent="0" lvl="0" marL="0" marR="0" rtl="0" algn="l">
              <a:lnSpc>
                <a:spcPct val="90000"/>
              </a:lnSpc>
              <a:spcBef>
                <a:spcPts val="440"/>
              </a:spcBef>
              <a:spcAft>
                <a:spcPts val="0"/>
              </a:spcAft>
              <a:buNone/>
            </a:pPr>
            <a:r>
              <a:rPr b="1" lang="en-US" sz="2200"/>
              <a:t>Point Classification Preprocessing</a:t>
            </a:r>
            <a:endParaRPr b="1" sz="2200"/>
          </a:p>
          <a:p>
            <a:pPr indent="-215900" lvl="1" marL="400050" marR="0" rtl="0" algn="l">
              <a:lnSpc>
                <a:spcPct val="90000"/>
              </a:lnSpc>
              <a:spcBef>
                <a:spcPts val="440"/>
              </a:spcBef>
              <a:spcAft>
                <a:spcPts val="0"/>
              </a:spcAft>
              <a:buClr>
                <a:schemeClr val="dk1"/>
              </a:buClr>
              <a:buSzPts val="1800"/>
              <a:buFont typeface="Arial"/>
              <a:buChar char="–"/>
            </a:pPr>
            <a:r>
              <a:rPr lang="en-US"/>
              <a:t>The project shall remove unnavigable points (ie. canopy, water), k-nearest-neighbors classification of unclassified points</a:t>
            </a:r>
            <a:endParaRPr/>
          </a:p>
          <a:p>
            <a:pPr indent="0" lvl="0" marL="0" marR="0" rtl="0" algn="l">
              <a:lnSpc>
                <a:spcPct val="90000"/>
              </a:lnSpc>
              <a:spcBef>
                <a:spcPts val="440"/>
              </a:spcBef>
              <a:spcAft>
                <a:spcPts val="0"/>
              </a:spcAft>
              <a:buNone/>
            </a:pPr>
            <a:r>
              <a:rPr b="1" lang="en-US" sz="2200"/>
              <a:t>Graph Generation</a:t>
            </a:r>
            <a:endParaRPr b="1" sz="2200"/>
          </a:p>
          <a:p>
            <a:pPr indent="-215900" lvl="1" marL="400050" marR="0" rtl="0" algn="l">
              <a:lnSpc>
                <a:spcPct val="90000"/>
              </a:lnSpc>
              <a:spcBef>
                <a:spcPts val="440"/>
              </a:spcBef>
              <a:spcAft>
                <a:spcPts val="0"/>
              </a:spcAft>
              <a:buClr>
                <a:schemeClr val="dk1"/>
              </a:buClr>
              <a:buSzPts val="1800"/>
              <a:buFont typeface="Arial"/>
              <a:buChar char="–"/>
            </a:pPr>
            <a:r>
              <a:rPr lang="en-US"/>
              <a:t>The project shall generate graph representation for points</a:t>
            </a:r>
            <a:endParaRPr/>
          </a:p>
          <a:p>
            <a:pPr indent="0" lvl="0" marL="0" marR="0" rtl="0" algn="l">
              <a:lnSpc>
                <a:spcPct val="90000"/>
              </a:lnSpc>
              <a:spcBef>
                <a:spcPts val="440"/>
              </a:spcBef>
              <a:spcAft>
                <a:spcPts val="0"/>
              </a:spcAft>
              <a:buNone/>
            </a:pPr>
            <a:r>
              <a:rPr b="1" lang="en-US" sz="2200"/>
              <a:t>Graph Traversal (A*)</a:t>
            </a:r>
            <a:endParaRPr b="1" sz="2200"/>
          </a:p>
          <a:p>
            <a:pPr indent="-215900" lvl="1" marL="400050" marR="0" rtl="0" algn="l">
              <a:lnSpc>
                <a:spcPct val="90000"/>
              </a:lnSpc>
              <a:spcBef>
                <a:spcPts val="440"/>
              </a:spcBef>
              <a:spcAft>
                <a:spcPts val="0"/>
              </a:spcAft>
              <a:buClr>
                <a:schemeClr val="dk1"/>
              </a:buClr>
              <a:buSzPts val="1800"/>
              <a:buFont typeface="Arial"/>
              <a:buChar char="–"/>
            </a:pPr>
            <a:r>
              <a:rPr lang="en-US"/>
              <a:t>The project shall compute shortest distance path from user-specified start/end points</a:t>
            </a:r>
            <a:endParaRPr/>
          </a:p>
          <a:p>
            <a:pPr indent="0" lvl="0" marL="0" marR="0" rtl="0" algn="l">
              <a:lnSpc>
                <a:spcPct val="90000"/>
              </a:lnSpc>
              <a:spcBef>
                <a:spcPts val="440"/>
              </a:spcBef>
              <a:spcAft>
                <a:spcPts val="0"/>
              </a:spcAft>
              <a:buNone/>
            </a:pPr>
            <a:r>
              <a:rPr b="1" lang="en-US" sz="2200"/>
              <a:t>Waypoint Generation</a:t>
            </a:r>
            <a:endParaRPr b="1" sz="2200"/>
          </a:p>
          <a:p>
            <a:pPr indent="-215900" lvl="1" marL="400050" marR="0" rtl="0" algn="l">
              <a:lnSpc>
                <a:spcPct val="90000"/>
              </a:lnSpc>
              <a:spcBef>
                <a:spcPts val="440"/>
              </a:spcBef>
              <a:spcAft>
                <a:spcPts val="0"/>
              </a:spcAft>
              <a:buClr>
                <a:schemeClr val="dk1"/>
              </a:buClr>
              <a:buSzPts val="1800"/>
              <a:buFont typeface="Arial"/>
              <a:buChar char="–"/>
            </a:pPr>
            <a:r>
              <a:rPr lang="en-US"/>
              <a:t>The project shall transform graph nodes into geographical coordinates</a:t>
            </a:r>
            <a:endParaRPr/>
          </a:p>
        </p:txBody>
      </p:sp>
      <p:sp>
        <p:nvSpPr>
          <p:cNvPr id="139" name="Google Shape;139;p16"/>
          <p:cNvSpPr txBox="1"/>
          <p:nvPr>
            <p:ph type="title"/>
          </p:nvPr>
        </p:nvSpPr>
        <p:spPr>
          <a:xfrm>
            <a:off x="722312" y="0"/>
            <a:ext cx="6242932" cy="778933"/>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b="1" i="0" lang="en-US" sz="2600" u="none" cap="none" strike="noStrike">
                <a:solidFill>
                  <a:schemeClr val="dk1"/>
                </a:solidFill>
                <a:latin typeface="Arial"/>
                <a:ea typeface="Arial"/>
                <a:cs typeface="Arial"/>
                <a:sym typeface="Arial"/>
              </a:rPr>
              <a:t>Requirements</a:t>
            </a:r>
            <a:r>
              <a:rPr b="1" i="0" lang="en-US" sz="2600" u="none" cap="none" strike="noStrike">
                <a:solidFill>
                  <a:schemeClr val="dk1"/>
                </a:solidFill>
                <a:latin typeface="Arial"/>
                <a:ea typeface="Arial"/>
                <a:cs typeface="Arial"/>
                <a:sym typeface="Arial"/>
              </a:rPr>
              <a:t> Allocation</a:t>
            </a:r>
            <a:endParaRPr/>
          </a:p>
        </p:txBody>
      </p:sp>
      <p:sp>
        <p:nvSpPr>
          <p:cNvPr id="140" name="Google Shape;140;p16"/>
          <p:cNvSpPr/>
          <p:nvPr/>
        </p:nvSpPr>
        <p:spPr>
          <a:xfrm>
            <a:off x="4567700" y="6497725"/>
            <a:ext cx="1505400" cy="28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CA reviews">
  <a:themeElements>
    <a:clrScheme name="Harris Std. Colors">
      <a:dk1>
        <a:srgbClr val="000000"/>
      </a:dk1>
      <a:lt1>
        <a:srgbClr val="FFFFFF"/>
      </a:lt1>
      <a:dk2>
        <a:srgbClr val="CE1126"/>
      </a:dk2>
      <a:lt2>
        <a:srgbClr val="A5A5A5"/>
      </a:lt2>
      <a:accent1>
        <a:srgbClr val="001642"/>
      </a:accent1>
      <a:accent2>
        <a:srgbClr val="2EA3C9"/>
      </a:accent2>
      <a:accent3>
        <a:srgbClr val="C7FFF7"/>
      </a:accent3>
      <a:accent4>
        <a:srgbClr val="33CC33"/>
      </a:accent4>
      <a:accent5>
        <a:srgbClr val="1C542B"/>
      </a:accent5>
      <a:accent6>
        <a:srgbClr val="688320"/>
      </a:accent6>
      <a:hlink>
        <a:srgbClr val="CE1126"/>
      </a:hlink>
      <a:folHlink>
        <a:srgbClr val="FAC9C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